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  <p:sldMasterId id="2147483658" r:id="rId2"/>
  </p:sldMasterIdLst>
  <p:notesMasterIdLst>
    <p:notesMasterId r:id="rId18"/>
  </p:notesMasterIdLst>
  <p:sldIdLst>
    <p:sldId id="256" r:id="rId3"/>
    <p:sldId id="257" r:id="rId4"/>
    <p:sldId id="269" r:id="rId5"/>
    <p:sldId id="270" r:id="rId6"/>
    <p:sldId id="259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25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649053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0196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5809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8585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3341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0914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5807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8559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4270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7529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7601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8480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7254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1544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1296987" y="296862"/>
            <a:ext cx="7559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1296987" y="1631950"/>
            <a:ext cx="7559700" cy="48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6600"/>
              </a:buClr>
              <a:buSzPts val="1800"/>
              <a:buChar char="⧫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6600"/>
              </a:buClr>
              <a:buSzPts val="1800"/>
              <a:buChar char="▪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rgbClr val="006600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17375E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17375E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8C41E-21CE-4AFC-922F-EA93C89D885C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E216-3A5A-4203-95F6-3BFD1826D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77573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8C41E-21CE-4AFC-922F-EA93C89D885C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E216-3A5A-4203-95F6-3BFD1826D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15006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8C41E-21CE-4AFC-922F-EA93C89D885C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E216-3A5A-4203-95F6-3BFD1826D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2666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8C41E-21CE-4AFC-922F-EA93C89D885C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E216-3A5A-4203-95F6-3BFD1826D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71778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8C41E-21CE-4AFC-922F-EA93C89D885C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E216-3A5A-4203-95F6-3BFD1826D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02265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8C41E-21CE-4AFC-922F-EA93C89D885C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E216-3A5A-4203-95F6-3BFD1826D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19321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8C41E-21CE-4AFC-922F-EA93C89D885C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E216-3A5A-4203-95F6-3BFD1826D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72968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8C41E-21CE-4AFC-922F-EA93C89D885C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E216-3A5A-4203-95F6-3BFD1826D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149888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8C41E-21CE-4AFC-922F-EA93C89D885C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E216-3A5A-4203-95F6-3BFD1826D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66986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on left, text on right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1296476" y="296652"/>
            <a:ext cx="756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>
                <a:solidFill>
                  <a:srgbClr val="0066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1296476" y="1592796"/>
            <a:ext cx="3600000" cy="48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06600"/>
              </a:buClr>
              <a:buSzPts val="2800"/>
              <a:buFont typeface="Noto Sans Symbols"/>
              <a:buChar char="⧫"/>
              <a:defRPr sz="2800">
                <a:solidFill>
                  <a:srgbClr val="0066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06600"/>
              </a:buClr>
              <a:buSzPts val="2400"/>
              <a:buFont typeface="Noto Sans Symbols"/>
              <a:buChar char="▪"/>
              <a:defRPr sz="2400">
                <a:solidFill>
                  <a:srgbClr val="006600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06600"/>
              </a:buClr>
              <a:buSzPts val="2000"/>
              <a:buChar char="•"/>
              <a:defRPr sz="2000">
                <a:solidFill>
                  <a:srgbClr val="006600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17375E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17375E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2"/>
          </p:nvPr>
        </p:nvSpPr>
        <p:spPr>
          <a:xfrm>
            <a:off x="5256476" y="1592796"/>
            <a:ext cx="3600000" cy="48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06600"/>
              </a:buClr>
              <a:buSzPts val="2800"/>
              <a:buFont typeface="Noto Sans Symbols"/>
              <a:buChar char="⧫"/>
              <a:defRPr sz="2800">
                <a:solidFill>
                  <a:srgbClr val="0066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06600"/>
              </a:buClr>
              <a:buSzPts val="2400"/>
              <a:buFont typeface="Noto Sans Symbols"/>
              <a:buChar char="▪"/>
              <a:defRPr sz="2400">
                <a:solidFill>
                  <a:srgbClr val="006600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06600"/>
              </a:buClr>
              <a:buSzPts val="2000"/>
              <a:buChar char="•"/>
              <a:defRPr sz="2000">
                <a:solidFill>
                  <a:srgbClr val="006600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17375E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17375E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список">
  <p:cSld name="Заголовок и список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1296476" y="296652"/>
            <a:ext cx="756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>
                <a:solidFill>
                  <a:srgbClr val="0066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body" idx="1"/>
          </p:nvPr>
        </p:nvSpPr>
        <p:spPr>
          <a:xfrm>
            <a:off x="1296476" y="1593342"/>
            <a:ext cx="7560000" cy="48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06600"/>
              </a:buClr>
              <a:buSzPts val="2800"/>
              <a:buFont typeface="Noto Sans Symbols"/>
              <a:buChar char="⧫"/>
              <a:defRPr>
                <a:solidFill>
                  <a:srgbClr val="0066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06600"/>
              </a:buClr>
              <a:buSzPts val="2400"/>
              <a:buFont typeface="Noto Sans Symbols"/>
              <a:buChar char="▪"/>
              <a:defRPr>
                <a:solidFill>
                  <a:srgbClr val="006600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06600"/>
              </a:buClr>
              <a:buSzPts val="2000"/>
              <a:buFont typeface="Arial"/>
              <a:buChar char="•"/>
              <a:defRPr>
                <a:solidFill>
                  <a:srgbClr val="006600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rgbClr val="494429"/>
              </a:buClr>
              <a:buSzPts val="2000"/>
              <a:buFont typeface="Noto Sans Symbols"/>
              <a:buChar char="⧫"/>
              <a:defRPr>
                <a:solidFill>
                  <a:srgbClr val="494429"/>
                </a:solidFill>
              </a:defRPr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rgbClr val="494429"/>
              </a:buClr>
              <a:buSzPts val="2000"/>
              <a:buFont typeface="Noto Sans Symbols"/>
              <a:buChar char="⧫"/>
              <a:defRPr>
                <a:solidFill>
                  <a:srgbClr val="494429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">
  <p:cSld name="Заголовок и текст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>
            <a:spLocks noGrp="1"/>
          </p:cNvSpPr>
          <p:nvPr>
            <p:ph type="title"/>
          </p:nvPr>
        </p:nvSpPr>
        <p:spPr>
          <a:xfrm>
            <a:off x="1296476" y="296652"/>
            <a:ext cx="756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>
                <a:solidFill>
                  <a:srgbClr val="0066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body" idx="1"/>
          </p:nvPr>
        </p:nvSpPr>
        <p:spPr>
          <a:xfrm>
            <a:off x="1296476" y="1593342"/>
            <a:ext cx="7560000" cy="48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560"/>
              </a:spcBef>
              <a:spcAft>
                <a:spcPts val="0"/>
              </a:spcAft>
              <a:buClr>
                <a:srgbClr val="006600"/>
              </a:buClr>
              <a:buSzPts val="2800"/>
              <a:buNone/>
              <a:defRPr>
                <a:solidFill>
                  <a:srgbClr val="0066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lvl="1" indent="-228600" algn="l" rtl="0">
              <a:spcBef>
                <a:spcPts val="480"/>
              </a:spcBef>
              <a:spcAft>
                <a:spcPts val="0"/>
              </a:spcAft>
              <a:buClr>
                <a:srgbClr val="006600"/>
              </a:buClr>
              <a:buSzPts val="2400"/>
              <a:buNone/>
              <a:defRPr/>
            </a:lvl2pPr>
            <a:lvl3pPr marL="1371600" lvl="2" indent="-228600" algn="l" rtl="0">
              <a:spcBef>
                <a:spcPts val="400"/>
              </a:spcBef>
              <a:spcAft>
                <a:spcPts val="0"/>
              </a:spcAft>
              <a:buClr>
                <a:srgbClr val="006600"/>
              </a:buClr>
              <a:buSzPts val="2000"/>
              <a:buNone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17375E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17375E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title"/>
          </p:nvPr>
        </p:nvSpPr>
        <p:spPr>
          <a:xfrm>
            <a:off x="1296476" y="296652"/>
            <a:ext cx="756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>
                <a:solidFill>
                  <a:srgbClr val="0066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body" idx="1"/>
          </p:nvPr>
        </p:nvSpPr>
        <p:spPr>
          <a:xfrm>
            <a:off x="1295831" y="1593342"/>
            <a:ext cx="7560000" cy="48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06600"/>
              </a:buClr>
              <a:buSzPts val="2800"/>
              <a:buFont typeface="Noto Sans Symbols"/>
              <a:buChar char="⧫"/>
              <a:defRPr>
                <a:solidFill>
                  <a:srgbClr val="0066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06600"/>
              </a:buClr>
              <a:buSzPts val="2400"/>
              <a:buFont typeface="Noto Sans Symbols"/>
              <a:buChar char="▪"/>
              <a:defRPr>
                <a:solidFill>
                  <a:srgbClr val="006600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06600"/>
              </a:buClr>
              <a:buSzPts val="2000"/>
              <a:buChar char="•"/>
              <a:defRPr>
                <a:solidFill>
                  <a:srgbClr val="006600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17375E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17375E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8C41E-21CE-4AFC-922F-EA93C89D885C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E216-3A5A-4203-95F6-3BFD1826D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468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8C41E-21CE-4AFC-922F-EA93C89D885C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E216-3A5A-4203-95F6-3BFD1826D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89572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296987" y="296862"/>
            <a:ext cx="75597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66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6600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6600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6600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6600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1296987" y="1631950"/>
            <a:ext cx="7559700" cy="48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006600"/>
              </a:buClr>
              <a:buSzPts val="2800"/>
              <a:buFont typeface="Noto Sans Symbols"/>
              <a:buChar char="⧫"/>
              <a:defRPr sz="2800" b="0" i="0" u="none" strike="noStrike" cap="none">
                <a:solidFill>
                  <a:srgbClr val="0066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006600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rgbClr val="006600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0066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600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17375E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17375E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8C41E-21CE-4AFC-922F-EA93C89D885C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0E216-3A5A-4203-95F6-3BFD1826D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82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ctrTitle"/>
          </p:nvPr>
        </p:nvSpPr>
        <p:spPr>
          <a:xfrm>
            <a:off x="790575" y="2492375"/>
            <a:ext cx="8029500" cy="14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3600"/>
              <a:buFont typeface="Book Antiqua"/>
              <a:buNone/>
            </a:pPr>
            <a:r>
              <a:rPr lang="en-US" sz="3600" b="1" i="0" u="none" dirty="0" err="1">
                <a:solidFill>
                  <a:srgbClr val="006600"/>
                </a:solidFill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Book Antiqua"/>
              </a:rPr>
              <a:t>Народные</a:t>
            </a:r>
            <a:r>
              <a:rPr lang="en-US" sz="3600" b="1" i="0" u="none" dirty="0">
                <a:solidFill>
                  <a:srgbClr val="006600"/>
                </a:solidFill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Book Antiqua"/>
              </a:rPr>
              <a:t> </a:t>
            </a:r>
            <a:r>
              <a:rPr lang="en-US" sz="3600" b="1" i="0" u="none" dirty="0" err="1">
                <a:solidFill>
                  <a:srgbClr val="006600"/>
                </a:solidFill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Book Antiqua"/>
              </a:rPr>
              <a:t>игры</a:t>
            </a:r>
            <a:r>
              <a:rPr lang="en-US" sz="3600" b="1" i="0" u="none" dirty="0">
                <a:solidFill>
                  <a:srgbClr val="006600"/>
                </a:solidFill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Book Antiqua"/>
              </a:rPr>
              <a:t>, </a:t>
            </a:r>
            <a:br>
              <a:rPr lang="en-US" sz="3600" b="1" i="0" u="none" dirty="0">
                <a:solidFill>
                  <a:srgbClr val="006600"/>
                </a:solidFill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Book Antiqua"/>
              </a:rPr>
            </a:br>
            <a:r>
              <a:rPr lang="en-US" sz="3600" b="1" i="0" u="none" dirty="0" err="1">
                <a:solidFill>
                  <a:srgbClr val="006600"/>
                </a:solidFill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Book Antiqua"/>
              </a:rPr>
              <a:t>как</a:t>
            </a:r>
            <a:r>
              <a:rPr lang="en-US" sz="3600" b="1" i="0" u="none" dirty="0">
                <a:solidFill>
                  <a:srgbClr val="006600"/>
                </a:solidFill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Book Antiqua"/>
              </a:rPr>
              <a:t> </a:t>
            </a:r>
            <a:r>
              <a:rPr lang="en-US" sz="3600" b="1" i="0" u="none" dirty="0" err="1">
                <a:solidFill>
                  <a:srgbClr val="006600"/>
                </a:solidFill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Book Antiqua"/>
              </a:rPr>
              <a:t>средство</a:t>
            </a:r>
            <a:r>
              <a:rPr lang="en-US" sz="3600" b="1" i="0" u="none" dirty="0">
                <a:solidFill>
                  <a:srgbClr val="006600"/>
                </a:solidFill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Book Antiqua"/>
              </a:rPr>
              <a:t> </a:t>
            </a:r>
            <a:r>
              <a:rPr lang="ru-RU" sz="3600" b="1" i="0" u="none" dirty="0" smtClean="0">
                <a:solidFill>
                  <a:srgbClr val="006600"/>
                </a:solidFill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Book Antiqua"/>
              </a:rPr>
              <a:t>речевого развития </a:t>
            </a:r>
            <a:r>
              <a:rPr lang="en-US" sz="3600" b="1" i="0" u="none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Book Antiqua"/>
              </a:rPr>
              <a:t>детей</a:t>
            </a:r>
            <a:r>
              <a:rPr lang="en-US" sz="3600" b="1" i="0" u="none" dirty="0" smtClean="0">
                <a:solidFill>
                  <a:srgbClr val="006600"/>
                </a:solidFill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Book Antiqua"/>
              </a:rPr>
              <a:t> </a:t>
            </a:r>
            <a:r>
              <a:rPr lang="ru-RU" sz="3600" b="1" i="0" u="none" dirty="0" smtClean="0">
                <a:solidFill>
                  <a:srgbClr val="006600"/>
                </a:solidFill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Book Antiqua"/>
              </a:rPr>
              <a:t>среднего </a:t>
            </a:r>
            <a:r>
              <a:rPr lang="en-US" sz="3600" b="1" i="0" u="none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Book Antiqua"/>
              </a:rPr>
              <a:t>дошкольного</a:t>
            </a:r>
            <a:r>
              <a:rPr lang="en-US" sz="3600" b="1" i="0" u="none" dirty="0" smtClean="0">
                <a:solidFill>
                  <a:srgbClr val="006600"/>
                </a:solidFill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Book Antiqua"/>
              </a:rPr>
              <a:t> </a:t>
            </a:r>
            <a:r>
              <a:rPr lang="en-US" sz="3600" b="1" i="0" u="none" dirty="0" err="1">
                <a:solidFill>
                  <a:srgbClr val="006600"/>
                </a:solidFill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Book Antiqua"/>
              </a:rPr>
              <a:t>возраста</a:t>
            </a:r>
            <a:r>
              <a:rPr lang="en-US" sz="4000" b="0" i="0" u="none" dirty="0">
                <a:solidFill>
                  <a:srgbClr val="006600"/>
                </a:solidFill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Book Antiqua"/>
              </a:rPr>
              <a:t>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Google Shape;43;p11"/>
          <p:cNvSpPr txBox="1">
            <a:spLocks noGrp="1"/>
          </p:cNvSpPr>
          <p:nvPr>
            <p:ph type="subTitle" idx="1"/>
          </p:nvPr>
        </p:nvSpPr>
        <p:spPr>
          <a:xfrm>
            <a:off x="6264275" y="5768975"/>
            <a:ext cx="26637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None/>
            </a:pPr>
            <a:r>
              <a:rPr lang="en-US" sz="1600" b="1" i="0" u="none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Подготовила</a:t>
            </a:r>
            <a:r>
              <a:rPr lang="en-US" sz="1600" b="1" i="0" u="none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1600" b="1" i="0" u="none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воспитатель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FF0000"/>
              </a:buClr>
              <a:buSzPts val="1600"/>
              <a:buNone/>
            </a:pPr>
            <a:r>
              <a:rPr lang="ru-RU" sz="1600" b="1" i="0" u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Рыжова Наталья Валерьевна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Google Shape;44;p11"/>
          <p:cNvSpPr txBox="1"/>
          <p:nvPr/>
        </p:nvSpPr>
        <p:spPr>
          <a:xfrm>
            <a:off x="1187450" y="188912"/>
            <a:ext cx="77772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Муниципальное</a:t>
            </a:r>
            <a:r>
              <a:rPr lang="en-US" sz="16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бюджетное</a:t>
            </a:r>
            <a:r>
              <a:rPr lang="en-US" sz="16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дошкольное</a:t>
            </a:r>
            <a:r>
              <a:rPr lang="en-US" sz="16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образовательное</a:t>
            </a:r>
            <a:r>
              <a:rPr lang="en-US" sz="16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учреждение</a:t>
            </a:r>
            <a:r>
              <a:rPr lang="en-US" sz="16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600" b="1" i="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«</a:t>
            </a:r>
            <a:r>
              <a:rPr lang="en-US" sz="1600" b="1" i="0" u="none" strike="noStrike" cap="none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Детский</a:t>
            </a:r>
            <a:r>
              <a:rPr lang="en-US" sz="1600" b="1" i="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сад</a:t>
            </a:r>
            <a:r>
              <a:rPr lang="en-US" sz="16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600" b="1" i="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№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вида»</a:t>
            </a:r>
            <a:r>
              <a:rPr lang="en-US" sz="1600" b="1" i="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600" b="1" i="0" u="none" strike="noStrike" cap="none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город</a:t>
            </a:r>
            <a:r>
              <a:rPr lang="ru-RU" sz="1600" b="1" i="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а</a:t>
            </a:r>
            <a:r>
              <a:rPr lang="en-US" sz="1600" b="1" i="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600" b="1" i="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Орла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Google Shape;45;p11"/>
          <p:cNvSpPr txBox="1"/>
          <p:nvPr/>
        </p:nvSpPr>
        <p:spPr>
          <a:xfrm>
            <a:off x="8893175" y="6561137"/>
            <a:ext cx="2508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/>
          <p:nvPr/>
        </p:nvSpPr>
        <p:spPr>
          <a:xfrm>
            <a:off x="8767482" y="6561137"/>
            <a:ext cx="376493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1200"/>
              <a:buFont typeface="Arial"/>
              <a:buNone/>
            </a:pPr>
            <a:r>
              <a:rPr lang="ru-RU" sz="1200" b="1" i="0" u="none" dirty="0" smtClean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46412" y="1162762"/>
            <a:ext cx="7086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игры, включающие в себя песню, хореографические движения, диалог и пантомиму. Содержание игры раскрывалось в сюжете песни. </a:t>
            </a:r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</a:t>
            </a:r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игр: «Воробушки», «Лебедь», «Лён», «Где был, Иванушка?», «Берёзка», «Гуси и волк» и другие.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76144" y="276231"/>
            <a:ext cx="3671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Хороводные игры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352" y="2993226"/>
            <a:ext cx="4460782" cy="340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/>
        </p:nvSpPr>
        <p:spPr>
          <a:xfrm>
            <a:off x="8740588" y="6561137"/>
            <a:ext cx="40338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1200"/>
              <a:buFont typeface="Arial"/>
              <a:buNone/>
            </a:pPr>
            <a:r>
              <a:rPr lang="ru-RU" sz="1200" b="1" i="0" u="none" dirty="0" smtClean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848" y="6155763"/>
            <a:ext cx="4781140" cy="68233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40304" y="738861"/>
            <a:ext cx="780369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игры интересны тем, что в них нужно проявить смекалку и находчивость, быстроту и хорошую координацию, равновесие, умение ориентироваться в пространстве. К этому разделу относятся </a:t>
            </a:r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игры: "</a:t>
            </a:r>
            <a:r>
              <a:rPr lang="ru-RU" sz="2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Ловишка</a:t>
            </a:r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Отгадай, чей </a:t>
            </a:r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голосок", </a:t>
            </a:r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Ручеёк", </a:t>
            </a:r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Капуста", </a:t>
            </a:r>
          </a:p>
          <a:p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Золотые ворота", и </a:t>
            </a:r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82647" y="15408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</a:t>
            </a:r>
            <a:endParaRPr lang="ru-RU" sz="32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41851" y="2658526"/>
            <a:ext cx="410135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со словами игры начинают</a:t>
            </a:r>
          </a:p>
          <a:p>
            <a:r>
              <a:rPr lang="ru-RU" sz="1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вправо:</a:t>
            </a:r>
          </a:p>
          <a:p>
            <a:r>
              <a:rPr lang="ru-RU" sz="1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Еле, еле, еле, еле</a:t>
            </a:r>
          </a:p>
          <a:p>
            <a:r>
              <a:rPr lang="ru-RU" sz="1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Закружились карусели,</a:t>
            </a:r>
          </a:p>
          <a:p>
            <a:r>
              <a:rPr lang="ru-RU" sz="1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потом, потом, потом</a:t>
            </a:r>
          </a:p>
          <a:p>
            <a:r>
              <a:rPr lang="ru-RU" sz="1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бегом, бегом, бегом.</a:t>
            </a:r>
          </a:p>
          <a:p>
            <a:r>
              <a:rPr lang="ru-RU" sz="1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Тише, тише, не спешите,</a:t>
            </a:r>
          </a:p>
          <a:p>
            <a:r>
              <a:rPr lang="ru-RU" sz="1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Карусель остановите.</a:t>
            </a:r>
          </a:p>
          <a:p>
            <a:r>
              <a:rPr lang="ru-RU" sz="1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Раз-два, раз-два,</a:t>
            </a:r>
          </a:p>
          <a:p>
            <a:r>
              <a:rPr lang="ru-RU" sz="1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и кончилась игра</a:t>
            </a:r>
            <a:r>
              <a:rPr lang="ru-RU" sz="1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Затем дети начинают движение в</a:t>
            </a:r>
          </a:p>
          <a:p>
            <a:r>
              <a:rPr lang="ru-RU" sz="18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левую сторону.</a:t>
            </a:r>
            <a:endParaRPr lang="ru-RU" sz="1600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83167" y="2400266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«Карусели»</a:t>
            </a:r>
            <a:endParaRPr lang="ru-RU" sz="1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/>
        </p:nvSpPr>
        <p:spPr>
          <a:xfrm>
            <a:off x="8785225" y="6561137"/>
            <a:ext cx="3588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1200"/>
              <a:buFont typeface="Arial"/>
              <a:buNone/>
            </a:pPr>
            <a:r>
              <a:rPr lang="en-US" sz="1200" b="1" i="0" u="none" dirty="0" smtClean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ru-RU" sz="1200" b="1" i="0" u="none" dirty="0" smtClean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29552" y="1324708"/>
            <a:ext cx="7906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проводятся в определенное время года. Соответствуют русским народным праздникам. К таким играм относятся: «Катание яиц», «Заря», «Петушки</a:t>
            </a:r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и </a:t>
            </a:r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70120" y="316759"/>
            <a:ext cx="51283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Сезонно - </a:t>
            </a:r>
            <a:r>
              <a:rPr lang="ru-RU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обрядовые игры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140" y="2483091"/>
            <a:ext cx="5903259" cy="4215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/>
          <p:nvPr/>
        </p:nvSpPr>
        <p:spPr>
          <a:xfrm>
            <a:off x="8748712" y="6561137"/>
            <a:ext cx="3954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1200"/>
              <a:buFont typeface="Arial"/>
              <a:buNone/>
            </a:pPr>
            <a:r>
              <a:rPr lang="en-US" sz="1200" b="1" i="0" u="none" dirty="0" smtClean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ru-RU" sz="1200" b="1" i="0" u="none" dirty="0" smtClean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55924" y="222630"/>
            <a:ext cx="67185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Драматические или бытовые игры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12053" y="1082369"/>
            <a:ext cx="785297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игры в которых дети по определённому традицией сценарию разыгрывали сценки из реальной жизни. Драматические игры мальчиков и девочек отличались, мальчики предпочитали разыгрывать сцены охоты, сражений с разбойниками. Девочки любили играть в семью, в дочки-матери, в </a:t>
            </a:r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свадьбу.</a:t>
            </a:r>
            <a:endParaRPr lang="ru-RU" sz="2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128" y="2988549"/>
            <a:ext cx="5448097" cy="35957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>
            <a:spLocks noGrp="1"/>
          </p:cNvSpPr>
          <p:nvPr>
            <p:ph type="body" idx="1"/>
          </p:nvPr>
        </p:nvSpPr>
        <p:spPr>
          <a:xfrm>
            <a:off x="916065" y="775726"/>
            <a:ext cx="7559700" cy="4535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2800"/>
              <a:buNone/>
            </a:pPr>
            <a:r>
              <a:rPr lang="en-US" sz="3600" b="0" i="0" u="none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Благодаря</a:t>
            </a:r>
            <a:r>
              <a:rPr lang="en-US" sz="3600" b="0" i="0" u="non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 </a:t>
            </a:r>
            <a:r>
              <a:rPr lang="en-US" sz="3600" b="0" i="0" u="none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знакомству</a:t>
            </a:r>
            <a:r>
              <a:rPr lang="en-US" sz="3600" b="0" i="0" u="non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 с </a:t>
            </a:r>
            <a:r>
              <a:rPr lang="en-US" sz="3600" b="0" i="0" u="none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русскими</a:t>
            </a:r>
            <a:r>
              <a:rPr lang="en-US" sz="3600" b="0" i="0" u="non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 </a:t>
            </a:r>
            <a:r>
              <a:rPr lang="en-US" sz="3600" b="0" i="0" u="none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народными</a:t>
            </a:r>
            <a:r>
              <a:rPr lang="en-US" sz="3600" b="0" i="0" u="non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 </a:t>
            </a:r>
            <a:r>
              <a:rPr lang="en-US" sz="3600" b="0" i="0" u="none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играми</a:t>
            </a:r>
            <a:r>
              <a:rPr lang="en-US" sz="3600" b="0" i="0" u="non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 в </a:t>
            </a:r>
            <a:r>
              <a:rPr lang="en-US" sz="3600" b="0" i="0" u="none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детском</a:t>
            </a:r>
            <a:r>
              <a:rPr lang="en-US" sz="3600" b="0" i="0" u="non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 </a:t>
            </a:r>
            <a:r>
              <a:rPr lang="en-US" sz="3600" b="0" i="0" u="none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саду</a:t>
            </a:r>
            <a:r>
              <a:rPr lang="en-US" sz="3600" b="0" i="0" u="non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, </a:t>
            </a:r>
            <a:r>
              <a:rPr lang="en-US" sz="3600" b="0" i="0" u="none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мы</a:t>
            </a:r>
            <a:r>
              <a:rPr lang="en-US" sz="3600" b="0" i="0" u="non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 </a:t>
            </a:r>
            <a:r>
              <a:rPr lang="en-US" sz="3600" b="0" i="0" u="none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сохраняем</a:t>
            </a:r>
            <a:r>
              <a:rPr lang="en-US" sz="3600" b="0" i="0" u="non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 </a:t>
            </a:r>
            <a:r>
              <a:rPr lang="en-US" sz="3600" b="0" i="0" u="none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свои</a:t>
            </a:r>
            <a:r>
              <a:rPr lang="en-US" sz="3600" b="0" i="0" u="non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 </a:t>
            </a:r>
            <a:r>
              <a:rPr lang="en-US" sz="3600" b="0" i="0" u="none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традиции</a:t>
            </a:r>
            <a:r>
              <a:rPr lang="en-US" sz="3600" b="0" i="0" u="non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, </a:t>
            </a:r>
            <a:r>
              <a:rPr lang="en-US" sz="3600" b="0" i="0" u="none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передаем</a:t>
            </a:r>
            <a:r>
              <a:rPr lang="ru-RU" sz="3600" b="0" i="0" u="none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 их</a:t>
            </a:r>
            <a:r>
              <a:rPr lang="en-US" sz="3600" b="0" i="0" u="none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 </a:t>
            </a:r>
            <a:r>
              <a:rPr lang="en-US" sz="3600" b="0" i="0" u="none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будущему</a:t>
            </a:r>
            <a:r>
              <a:rPr lang="en-US" sz="3600" b="0" i="0" u="non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 </a:t>
            </a:r>
            <a:r>
              <a:rPr lang="en-US" sz="3600" b="0" i="0" u="none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поколению</a:t>
            </a:r>
            <a:r>
              <a:rPr lang="en-US" sz="3600" b="0" i="0" u="non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, </a:t>
            </a:r>
            <a:r>
              <a:rPr lang="en-US" sz="3600" b="0" i="0" u="none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тем</a:t>
            </a:r>
            <a:r>
              <a:rPr lang="en-US" sz="3600" b="0" i="0" u="non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 </a:t>
            </a:r>
            <a:r>
              <a:rPr lang="en-US" sz="3600" b="0" i="0" u="none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самым</a:t>
            </a:r>
            <a:r>
              <a:rPr lang="en-US" sz="3600" b="0" i="0" u="non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 </a:t>
            </a:r>
            <a:r>
              <a:rPr lang="en-US" sz="3600" b="0" i="0" u="none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обеспечиваем</a:t>
            </a:r>
            <a:r>
              <a:rPr lang="en-US" sz="3600" b="0" i="0" u="non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 </a:t>
            </a:r>
            <a:r>
              <a:rPr lang="en-US" sz="3600" b="0" i="0" u="none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духовное</a:t>
            </a:r>
            <a:r>
              <a:rPr lang="en-US" sz="3600" b="0" i="0" u="non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 </a:t>
            </a:r>
            <a:r>
              <a:rPr lang="en-US" sz="3600" b="0" i="0" u="none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здоровье</a:t>
            </a:r>
            <a:r>
              <a:rPr lang="en-US" sz="3600" b="0" i="0" u="non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 </a:t>
            </a:r>
            <a:r>
              <a:rPr lang="en-US" sz="3600" b="0" i="0" u="none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наших</a:t>
            </a:r>
            <a:r>
              <a:rPr lang="en-US" sz="3600" b="0" i="0" u="non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 </a:t>
            </a:r>
            <a:r>
              <a:rPr lang="en-US" sz="3600" b="0" i="0" u="none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детей</a:t>
            </a:r>
            <a:r>
              <a:rPr lang="ru-RU" sz="3600" b="0" i="0" u="none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 и в непроизвольной форме решаем задачи речевого развития</a:t>
            </a:r>
            <a:r>
              <a:rPr lang="en-US" sz="3600" b="0" i="0" u="none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ok Antiqua"/>
              </a:rPr>
              <a:t>.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9" name="Google Shape;139;p22" descr="4936b86896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740650" y="5589587"/>
            <a:ext cx="1139825" cy="1268412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/>
          <p:cNvSpPr txBox="1"/>
          <p:nvPr/>
        </p:nvSpPr>
        <p:spPr>
          <a:xfrm>
            <a:off x="8748712" y="6561137"/>
            <a:ext cx="3954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1200"/>
              <a:buFont typeface="Arial"/>
              <a:buNone/>
            </a:pPr>
            <a:r>
              <a:rPr lang="en-US" sz="1200" b="1" i="0" u="none" dirty="0" smtClean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ru-RU" sz="1200" b="1" i="0" u="none" dirty="0" smtClean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5825" y="115887"/>
            <a:ext cx="1608137" cy="139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71887" y="5013325"/>
            <a:ext cx="1857375" cy="128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673811" y="2441785"/>
            <a:ext cx="67217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body" idx="1"/>
          </p:nvPr>
        </p:nvSpPr>
        <p:spPr>
          <a:xfrm>
            <a:off x="1163662" y="1484311"/>
            <a:ext cx="7380263" cy="139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15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2800"/>
              <a:buFont typeface="Noto Sans Symbols"/>
              <a:buNone/>
            </a:pPr>
            <a:r>
              <a:rPr lang="en-US" sz="2400" b="1" i="0" u="none" strike="noStrike" cap="none" dirty="0" err="1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Народные</a:t>
            </a:r>
            <a:r>
              <a:rPr lang="en-US" sz="2400" b="1" i="0" u="none" strike="noStrike" cap="none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игры</a:t>
            </a:r>
            <a:r>
              <a:rPr lang="ru-RU" sz="2400" b="1" i="0" u="none" strike="noStrike" cap="none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en-US" sz="2400" b="1" i="0" u="none" strike="noStrike" cap="none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</a:t>
            </a:r>
            <a:r>
              <a:rPr lang="en-US" sz="2400" b="1" i="0" u="none" strike="noStrike" cap="none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часть</a:t>
            </a:r>
            <a:r>
              <a:rPr lang="en-US" sz="2400" b="1" i="0" u="none" strike="noStrike" cap="none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традиционной</a:t>
            </a:r>
            <a:r>
              <a:rPr lang="en-US" sz="2400" b="1" i="0" u="none" strike="noStrike" cap="none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культуры</a:t>
            </a:r>
            <a:r>
              <a:rPr lang="en-US" sz="2400" b="1" i="0" u="none" strike="noStrike" cap="none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каждого</a:t>
            </a:r>
            <a:r>
              <a:rPr lang="en-US" sz="2400" b="1" i="0" u="none" strike="noStrike" cap="none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народа</a:t>
            </a:r>
            <a:r>
              <a:rPr lang="ru-RU" sz="2400" b="1" i="0" u="none" strike="noStrike" cap="none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en-US" sz="2400" b="1" i="0" u="none" strike="noStrike" cap="none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всегда</a:t>
            </a:r>
            <a:r>
              <a:rPr lang="en-US" sz="2400" b="1" i="0" u="none" strike="noStrike" cap="none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занимали</a:t>
            </a:r>
            <a:r>
              <a:rPr lang="en-US" sz="2400" b="1" i="0" u="none" strike="noStrike" cap="none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значимое</a:t>
            </a:r>
            <a:r>
              <a:rPr lang="en-US" sz="2400" b="1" i="0" u="none" strike="noStrike" cap="none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место</a:t>
            </a:r>
            <a:r>
              <a:rPr lang="en-US" sz="2400" b="1" i="0" u="none" strike="noStrike" cap="none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2400" b="1" i="0" u="none" strike="noStrike" cap="none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социализации</a:t>
            </a:r>
            <a:r>
              <a:rPr lang="en-US" sz="2400" b="1" i="0" u="none" strike="noStrike" cap="none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ребенка</a:t>
            </a:r>
            <a:r>
              <a:rPr lang="en-US" sz="2400" b="1" i="0" u="none" strike="noStrike" cap="none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1" i="0" u="none" strike="noStrike" cap="none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они</a:t>
            </a:r>
            <a:r>
              <a:rPr lang="en-US" sz="2400" b="1" i="0" u="none" strike="noStrike" cap="none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являются</a:t>
            </a:r>
            <a:r>
              <a:rPr lang="en-US" sz="2400" b="1" i="0" u="none" strike="noStrike" cap="none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традиционным</a:t>
            </a:r>
            <a:r>
              <a:rPr lang="en-US" sz="2400" b="1" i="0" u="none" strike="noStrike" cap="none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средством</a:t>
            </a:r>
            <a:r>
              <a:rPr lang="en-US" sz="2400" b="1" i="0" u="none" strike="noStrike" cap="none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педагогики</a:t>
            </a:r>
            <a:r>
              <a:rPr lang="en-US" sz="2400" b="1" i="0" u="none" strike="noStrike" cap="none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3200" dirty="0"/>
          </a:p>
        </p:txBody>
      </p:sp>
      <p:sp>
        <p:nvSpPr>
          <p:cNvPr id="52" name="Google Shape;52;p12"/>
          <p:cNvSpPr txBox="1"/>
          <p:nvPr/>
        </p:nvSpPr>
        <p:spPr>
          <a:xfrm>
            <a:off x="8928100" y="6561137"/>
            <a:ext cx="2160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1200"/>
              <a:buFont typeface="Arial"/>
              <a:buNone/>
            </a:pPr>
            <a:r>
              <a:rPr lang="en-US" sz="1200" b="1" i="0" u="none" dirty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dirty="0"/>
          </a:p>
        </p:txBody>
      </p:sp>
      <p:pic>
        <p:nvPicPr>
          <p:cNvPr id="53" name="Google Shape;5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7050" y="5373687"/>
            <a:ext cx="1857375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86725" y="0"/>
            <a:ext cx="1057275" cy="1484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2" descr="964197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95400" y="5553075"/>
            <a:ext cx="1174750" cy="117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2" descr="dbdee13c60c9204fee7ec8d256b5f9f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39862" y="0"/>
            <a:ext cx="849312" cy="10239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357324" y="439162"/>
            <a:ext cx="4029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9862" y="3244750"/>
            <a:ext cx="71040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kern="1200" dirty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Дети </a:t>
            </a:r>
            <a:r>
              <a:rPr lang="ru-RU" sz="2400" b="1" kern="1200" dirty="0" smtClean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дошкольного </a:t>
            </a:r>
            <a:r>
              <a:rPr lang="ru-RU" sz="2400" b="1" kern="1200" dirty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возраста, усваивая родной язык, овладевают важнейшей формой речевого общения - устной речью. Поэтому проблема развития речи детей средствами </a:t>
            </a:r>
            <a:r>
              <a:rPr lang="ru-RU" sz="2400" b="1" kern="1200" dirty="0" smtClean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народных игр </a:t>
            </a:r>
            <a:r>
              <a:rPr lang="ru-RU" sz="2400" b="1" kern="1200" dirty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сегодняшний день имеет особую значимость.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36" y="1958399"/>
            <a:ext cx="76009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произведений народного </a:t>
            </a:r>
            <a:r>
              <a:rPr lang="ru-RU" sz="24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фольклора</a:t>
            </a:r>
            <a:r>
              <a:rPr lang="ru-RU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возможность развития речи детей, сделать их жизнь интересной и содержательной, наполнить яркими впечатлениями, радостью творчества, способностью познать себя, окружающий мир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71962" y="314325"/>
            <a:ext cx="14858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endParaRPr lang="ru-RU" sz="44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815385" y="655022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6600"/>
              </a:buClr>
              <a:buSzPts val="1200"/>
            </a:pPr>
            <a:r>
              <a:rPr lang="ru-RU" b="1" dirty="0" smtClean="0">
                <a:solidFill>
                  <a:srgbClr val="006600"/>
                </a:solidFill>
              </a:rPr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5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954882" y="2258219"/>
            <a:ext cx="77771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их помощью можно развивать: </a:t>
            </a:r>
          </a:p>
        </p:txBody>
      </p:sp>
      <p:sp>
        <p:nvSpPr>
          <p:cNvPr id="3" name="Скругленный прямоугольник 11"/>
          <p:cNvSpPr/>
          <p:nvPr/>
        </p:nvSpPr>
        <p:spPr>
          <a:xfrm>
            <a:off x="2466182" y="4198937"/>
            <a:ext cx="1871662" cy="18573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err="1">
                <a:solidFill>
                  <a:srgbClr val="1111F3"/>
                </a:solidFill>
                <a:latin typeface="Comic Sans MS" pitchFamily="66" charset="0"/>
              </a:rPr>
              <a:t>Граммати-ческий</a:t>
            </a:r>
            <a:r>
              <a:rPr lang="ru-RU" sz="2000" dirty="0">
                <a:solidFill>
                  <a:srgbClr val="1111F3"/>
                </a:solidFill>
                <a:latin typeface="Comic Sans MS" pitchFamily="66" charset="0"/>
              </a:rPr>
              <a:t> строй речи</a:t>
            </a:r>
          </a:p>
        </p:txBody>
      </p:sp>
      <p:sp>
        <p:nvSpPr>
          <p:cNvPr id="4" name="Скругленный прямоугольник 11"/>
          <p:cNvSpPr/>
          <p:nvPr/>
        </p:nvSpPr>
        <p:spPr>
          <a:xfrm>
            <a:off x="4734719" y="4198937"/>
            <a:ext cx="1800225" cy="18573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1111F3"/>
                </a:solidFill>
                <a:latin typeface="Comic Sans MS" pitchFamily="66" charset="0"/>
              </a:rPr>
              <a:t>Звуковую  культуру речи</a:t>
            </a:r>
          </a:p>
        </p:txBody>
      </p:sp>
      <p:sp>
        <p:nvSpPr>
          <p:cNvPr id="5" name="Скругленный прямоугольник 11"/>
          <p:cNvSpPr/>
          <p:nvPr/>
        </p:nvSpPr>
        <p:spPr>
          <a:xfrm>
            <a:off x="6931819" y="4198937"/>
            <a:ext cx="1800225" cy="18573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>
                <a:solidFill>
                  <a:srgbClr val="1111F3"/>
                </a:solidFill>
                <a:latin typeface="Comic Sans MS" pitchFamily="66" charset="0"/>
              </a:rPr>
              <a:t>Обогащать словарь</a:t>
            </a:r>
          </a:p>
        </p:txBody>
      </p:sp>
      <p:cxnSp>
        <p:nvCxnSpPr>
          <p:cNvPr id="6" name="Прямая со стрелкой 17"/>
          <p:cNvCxnSpPr>
            <a:cxnSpLocks noChangeShapeType="1"/>
          </p:cNvCxnSpPr>
          <p:nvPr/>
        </p:nvCxnSpPr>
        <p:spPr bwMode="auto">
          <a:xfrm flipH="1">
            <a:off x="1095375" y="2817813"/>
            <a:ext cx="2016125" cy="1225550"/>
          </a:xfrm>
          <a:prstGeom prst="straightConnector1">
            <a:avLst/>
          </a:prstGeom>
          <a:noFill/>
          <a:ln w="9525" algn="ctr">
            <a:solidFill>
              <a:srgbClr val="4A7EBB"/>
            </a:solidFill>
            <a:round/>
            <a:headEnd/>
            <a:tailEnd type="arrow" w="med" len="med"/>
          </a:ln>
        </p:spPr>
      </p:cxnSp>
      <p:cxnSp>
        <p:nvCxnSpPr>
          <p:cNvPr id="7" name="Прямая со стрелкой 19"/>
          <p:cNvCxnSpPr>
            <a:cxnSpLocks noChangeShapeType="1"/>
          </p:cNvCxnSpPr>
          <p:nvPr/>
        </p:nvCxnSpPr>
        <p:spPr bwMode="auto">
          <a:xfrm flipH="1">
            <a:off x="3207544" y="2976562"/>
            <a:ext cx="503238" cy="1006475"/>
          </a:xfrm>
          <a:prstGeom prst="straightConnector1">
            <a:avLst/>
          </a:prstGeom>
          <a:noFill/>
          <a:ln w="9525" algn="ctr">
            <a:solidFill>
              <a:srgbClr val="4A7EBB"/>
            </a:solidFill>
            <a:round/>
            <a:headEnd/>
            <a:tailEnd type="arrow" w="med" len="med"/>
          </a:ln>
        </p:spPr>
      </p:cxnSp>
      <p:cxnSp>
        <p:nvCxnSpPr>
          <p:cNvPr id="8" name="Прямая со стрелкой 19"/>
          <p:cNvCxnSpPr>
            <a:cxnSpLocks noChangeShapeType="1"/>
          </p:cNvCxnSpPr>
          <p:nvPr/>
        </p:nvCxnSpPr>
        <p:spPr bwMode="auto">
          <a:xfrm>
            <a:off x="5598319" y="2867025"/>
            <a:ext cx="2376488" cy="1152525"/>
          </a:xfrm>
          <a:prstGeom prst="straightConnector1">
            <a:avLst/>
          </a:prstGeom>
          <a:noFill/>
          <a:ln w="9525" algn="ctr">
            <a:solidFill>
              <a:srgbClr val="4A7EBB"/>
            </a:solidFill>
            <a:round/>
            <a:headEnd/>
            <a:tailEnd type="arrow" w="med" len="med"/>
          </a:ln>
        </p:spPr>
      </p:cxnSp>
      <p:cxnSp>
        <p:nvCxnSpPr>
          <p:cNvPr id="9" name="Прямая со стрелкой 19"/>
          <p:cNvCxnSpPr>
            <a:cxnSpLocks noChangeShapeType="1"/>
          </p:cNvCxnSpPr>
          <p:nvPr/>
        </p:nvCxnSpPr>
        <p:spPr bwMode="auto">
          <a:xfrm>
            <a:off x="4842669" y="3048000"/>
            <a:ext cx="720725" cy="862012"/>
          </a:xfrm>
          <a:prstGeom prst="straightConnector1">
            <a:avLst/>
          </a:prstGeom>
          <a:noFill/>
          <a:ln w="9525" algn="ctr">
            <a:solidFill>
              <a:srgbClr val="4A7EBB"/>
            </a:solidFill>
            <a:round/>
            <a:headEnd/>
            <a:tailEnd type="arrow" w="med" len="med"/>
          </a:ln>
        </p:spPr>
      </p:cxnSp>
      <p:sp>
        <p:nvSpPr>
          <p:cNvPr id="18" name="Скругленный прямоугольник 11"/>
          <p:cNvSpPr/>
          <p:nvPr/>
        </p:nvSpPr>
        <p:spPr>
          <a:xfrm>
            <a:off x="197645" y="4211636"/>
            <a:ext cx="1871662" cy="18573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1111F3"/>
                </a:solidFill>
                <a:latin typeface="Comic Sans MS" pitchFamily="66" charset="0"/>
              </a:rPr>
              <a:t>Фонематический слух</a:t>
            </a:r>
            <a:endParaRPr lang="ru-RU" sz="2000" dirty="0">
              <a:solidFill>
                <a:srgbClr val="1111F3"/>
              </a:solidFill>
              <a:latin typeface="Comic Sans MS" pitchFamily="66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81137" y="222787"/>
            <a:ext cx="710565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сследования психологов и практиков показывают что:</a:t>
            </a:r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устное народное творчество </a:t>
            </a:r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широко используемое в народных играх представляет собой </a:t>
            </a:r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прекрасный речевой материал,  который  можно  </a:t>
            </a:r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применять </a:t>
            </a:r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</a:t>
            </a:r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деятельности, </a:t>
            </a:r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совместной </a:t>
            </a:r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детей. </a:t>
            </a:r>
            <a:endParaRPr lang="ru-RU" sz="2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859948" y="655022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6600"/>
              </a:buClr>
              <a:buSzPts val="1200"/>
            </a:pPr>
            <a:r>
              <a:rPr lang="ru-RU" b="1" dirty="0" smtClean="0">
                <a:solidFill>
                  <a:srgbClr val="006600"/>
                </a:solidFill>
              </a:rPr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96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title" idx="4294967295"/>
          </p:nvPr>
        </p:nvSpPr>
        <p:spPr>
          <a:xfrm>
            <a:off x="1296987" y="296862"/>
            <a:ext cx="75597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Book Antiqua"/>
              <a:buNone/>
            </a:pPr>
            <a:r>
              <a:rPr lang="en-US" sz="3200" b="1" i="0" u="sng" dirty="0" err="1" smtClean="0">
                <a:solidFill>
                  <a:schemeClr val="bg2"/>
                </a:solidFill>
                <a:latin typeface="Book Antiqua"/>
                <a:ea typeface="Book Antiqua"/>
                <a:cs typeface="Book Antiqua"/>
                <a:sym typeface="Book Antiqua"/>
              </a:rPr>
              <a:t>Классификация</a:t>
            </a:r>
            <a:r>
              <a:rPr lang="ru-RU" sz="3200" b="1" i="0" u="sng" dirty="0" smtClean="0">
                <a:solidFill>
                  <a:schemeClr val="bg2"/>
                </a:solidFill>
                <a:latin typeface="Book Antiqua"/>
                <a:ea typeface="Book Antiqua"/>
                <a:cs typeface="Book Antiqua"/>
                <a:sym typeface="Book Antiqua"/>
              </a:rPr>
              <a:t> русских народных игр для детей среднего дошкольного возраста</a:t>
            </a:r>
            <a:r>
              <a:rPr lang="en-US" sz="3200" b="1" i="0" u="sng" dirty="0" smtClean="0">
                <a:solidFill>
                  <a:schemeClr val="bg2"/>
                </a:solidFill>
                <a:sym typeface="Book Antiqua"/>
              </a:rPr>
              <a:t>: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4294967295"/>
          </p:nvPr>
        </p:nvSpPr>
        <p:spPr>
          <a:xfrm>
            <a:off x="1296987" y="2035943"/>
            <a:ext cx="4859400" cy="36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58775" marR="0" lvl="0" indent="-1587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2800"/>
              <a:buFont typeface="Noto Sans Symbols"/>
              <a:buChar char="⧫"/>
            </a:pPr>
            <a:r>
              <a:rPr lang="en-US" sz="2800" b="0" i="0" u="none" strike="noStrike" cap="none" dirty="0" err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Хороводные</a:t>
            </a:r>
            <a:r>
              <a:rPr lang="en-US" sz="2800" b="0" i="0" u="none" strike="noStrike" cap="none" dirty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 dirty="0"/>
          </a:p>
          <a:p>
            <a:pPr marL="358775" marR="0" lvl="0" indent="-15875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006600"/>
              </a:buClr>
              <a:buSzPts val="2800"/>
              <a:buFont typeface="Noto Sans Symbols"/>
              <a:buChar char="⧫"/>
            </a:pPr>
            <a:r>
              <a:rPr lang="ru-RU" sz="2800" b="0" i="0" u="none" strike="noStrike" cap="none" dirty="0" smtClean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Сезонно – обрядовые;</a:t>
            </a:r>
            <a:endParaRPr dirty="0"/>
          </a:p>
          <a:p>
            <a:pPr marL="358775" marR="0" lvl="0" indent="-15875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006600"/>
              </a:buClr>
              <a:buSzPts val="2800"/>
              <a:buFont typeface="Noto Sans Symbols"/>
              <a:buChar char="⧫"/>
            </a:pPr>
            <a:r>
              <a:rPr lang="ru-RU" sz="2800" b="0" i="0" u="none" strike="noStrike" cap="none" dirty="0" smtClean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Орнаментальные</a:t>
            </a:r>
            <a:r>
              <a:rPr lang="en-US" sz="2800" b="0" i="0" u="none" strike="noStrike" cap="none" dirty="0" smtClean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 dirty="0"/>
          </a:p>
          <a:p>
            <a:pPr marL="358775" marR="0" lvl="0" indent="-15875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006600"/>
              </a:buClr>
              <a:buSzPts val="2800"/>
              <a:buFont typeface="Noto Sans Symbols"/>
              <a:buChar char="⧫"/>
            </a:pPr>
            <a:r>
              <a:rPr lang="ru-RU" sz="2800" b="0" i="0" u="none" strike="noStrike" cap="none" dirty="0" err="1" smtClean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Драмматические</a:t>
            </a:r>
            <a:r>
              <a:rPr lang="ru-RU" sz="2800" b="0" i="0" u="none" strike="noStrike" cap="none" dirty="0" smtClean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 (бытовые)</a:t>
            </a:r>
            <a:r>
              <a:rPr lang="en-US" sz="2800" b="0" i="0" u="none" strike="noStrike" cap="none" dirty="0" smtClean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 dirty="0"/>
          </a:p>
          <a:p>
            <a:pPr marL="358775" marR="0" lvl="0" indent="-15875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006600"/>
              </a:buClr>
              <a:buSzPts val="2800"/>
              <a:buFont typeface="Noto Sans Symbols"/>
              <a:buChar char="⧫"/>
            </a:pPr>
            <a:r>
              <a:rPr lang="ru-RU" sz="2800" b="0" i="0" u="none" strike="noStrike" cap="none" dirty="0" smtClean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Пальчиковые</a:t>
            </a:r>
            <a:r>
              <a:rPr lang="en-US" sz="2800" b="0" i="0" u="none" strike="noStrike" cap="none" dirty="0" smtClean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 dirty="0"/>
          </a:p>
          <a:p>
            <a:pPr marL="358775" marR="0" lvl="0" indent="-15875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006600"/>
              </a:buClr>
              <a:buSzPts val="2800"/>
              <a:buFont typeface="Noto Sans Symbols"/>
              <a:buChar char="⧫"/>
            </a:pPr>
            <a:r>
              <a:rPr lang="ru-RU" sz="2800" b="0" i="0" u="none" strike="noStrike" cap="none" dirty="0" smtClean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Отражающие отношение к природе</a:t>
            </a:r>
            <a:r>
              <a:rPr lang="ru-RU" dirty="0" smtClean="0">
                <a:latin typeface="Arial"/>
                <a:ea typeface="Arial"/>
                <a:cs typeface="Arial"/>
                <a:sym typeface="Arial"/>
              </a:rPr>
              <a:t>;</a:t>
            </a:r>
          </a:p>
          <a:p>
            <a:pPr marL="358775" marR="0" lvl="0" indent="-15875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006600"/>
              </a:buClr>
              <a:buSzPts val="2800"/>
              <a:buFont typeface="Noto Sans Symbols"/>
              <a:buChar char="⧫"/>
            </a:pPr>
            <a:r>
              <a:rPr lang="ru-RU" dirty="0" smtClean="0">
                <a:latin typeface="Arial"/>
                <a:cs typeface="Arial"/>
                <a:sym typeface="Arial"/>
              </a:rPr>
              <a:t>Подвижные.</a:t>
            </a:r>
            <a:endParaRPr dirty="0"/>
          </a:p>
          <a:p>
            <a:pPr marL="358775" marR="0" lvl="0" indent="161925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006600"/>
              </a:buClr>
              <a:buSzPts val="2800"/>
              <a:buFont typeface="Noto Sans Symbols"/>
              <a:buNone/>
            </a:pPr>
            <a:endParaRPr sz="2800" b="0" i="0" u="none" strike="noStrike" cap="none" dirty="0">
              <a:solidFill>
                <a:srgbClr val="0066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8775" marR="0" lvl="0" indent="161925" algn="l" rtl="0">
              <a:spcBef>
                <a:spcPts val="560"/>
              </a:spcBef>
              <a:spcAft>
                <a:spcPts val="0"/>
              </a:spcAft>
              <a:buClr>
                <a:srgbClr val="006600"/>
              </a:buClr>
              <a:buSzPts val="2800"/>
              <a:buFont typeface="Noto Sans Symbols"/>
              <a:buNone/>
            </a:pPr>
            <a:endParaRPr sz="2800" b="0" i="0" u="none" dirty="0">
              <a:solidFill>
                <a:srgbClr val="00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8893175" y="6561137"/>
            <a:ext cx="2508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1200"/>
              <a:buFont typeface="Arial"/>
              <a:buNone/>
            </a:pPr>
            <a:r>
              <a:rPr lang="en-US" sz="1200" b="1" i="0" u="none" dirty="0" smtClean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8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6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4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"/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2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"/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4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"/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8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"/>
                                        <p:tgtEl>
                                          <p:spTgt spid="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body" idx="1"/>
          </p:nvPr>
        </p:nvSpPr>
        <p:spPr>
          <a:xfrm>
            <a:off x="1538463" y="274725"/>
            <a:ext cx="6805500" cy="36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15875" algn="ctr">
              <a:lnSpc>
                <a:spcPct val="80000"/>
              </a:lnSpc>
              <a:spcBef>
                <a:spcPts val="0"/>
              </a:spcBef>
              <a:buSzPts val="2000"/>
              <a:buNone/>
            </a:pPr>
            <a:r>
              <a:rPr lang="en-US" sz="2000" b="1" i="0" u="none" strike="noStrike" cap="none" dirty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В </a:t>
            </a:r>
            <a:r>
              <a:rPr lang="en-US" sz="2000" b="1" i="0" u="none" strike="noStrike" cap="none" dirty="0" err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народных</a:t>
            </a:r>
            <a:r>
              <a:rPr lang="en-US" sz="2000" b="1" i="0" u="none" strike="noStrike" cap="none" dirty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играх</a:t>
            </a:r>
            <a:r>
              <a:rPr lang="en-US" sz="2000" b="1" i="0" u="none" strike="noStrike" cap="none" dirty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есть</a:t>
            </a:r>
            <a:r>
              <a:rPr lang="en-US" sz="2000" b="1" i="0" u="none" strike="noStrike" cap="none" dirty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все</a:t>
            </a:r>
            <a:r>
              <a:rPr lang="en-US" sz="2000" b="1" i="0" u="none" strike="noStrike" cap="none" dirty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: и </a:t>
            </a:r>
            <a:r>
              <a:rPr lang="en-US" sz="2000" b="1" i="0" u="none" strike="noStrike" cap="none" dirty="0" err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фольклорный</a:t>
            </a:r>
            <a:r>
              <a:rPr lang="en-US" sz="2000" b="1" i="0" u="none" strike="noStrike" cap="none" dirty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текст</a:t>
            </a:r>
            <a:r>
              <a:rPr lang="en-US" sz="2000" b="1" i="0" u="none" strike="noStrike" cap="none" dirty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, и </a:t>
            </a:r>
            <a:r>
              <a:rPr lang="en-US" sz="2000" b="1" i="0" u="none" strike="noStrike" cap="none" dirty="0" err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музыка</a:t>
            </a:r>
            <a:r>
              <a:rPr lang="en-US" sz="2000" b="1" i="0" u="none" strike="noStrike" cap="none" dirty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, и </a:t>
            </a:r>
            <a:r>
              <a:rPr lang="en-US" sz="2000" b="1" i="0" u="none" strike="noStrike" cap="none" dirty="0" err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динамичность</a:t>
            </a:r>
            <a:r>
              <a:rPr lang="en-US" sz="2000" b="1" i="0" u="none" strike="noStrike" cap="none" dirty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действий</a:t>
            </a:r>
            <a:r>
              <a:rPr lang="en-US" sz="2000" b="1" i="0" u="none" strike="noStrike" cap="none" dirty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, и </a:t>
            </a:r>
            <a:r>
              <a:rPr lang="en-US" sz="2000" b="1" i="0" u="none" strike="noStrike" cap="none" dirty="0" err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азарт</a:t>
            </a:r>
            <a:r>
              <a:rPr lang="en-US" sz="2000" b="1" i="0" u="none" strike="noStrike" cap="none" dirty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. В </a:t>
            </a:r>
            <a:r>
              <a:rPr lang="en-US" sz="2000" b="1" i="0" u="none" strike="noStrike" cap="none" dirty="0" err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то</a:t>
            </a:r>
            <a:r>
              <a:rPr lang="en-US" sz="2000" b="1" i="0" u="none" strike="noStrike" cap="none" dirty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же</a:t>
            </a:r>
            <a:r>
              <a:rPr lang="en-US" sz="2000" b="1" i="0" u="none" strike="noStrike" cap="none" dirty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 smtClean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время</a:t>
            </a:r>
            <a:r>
              <a:rPr lang="ru-RU" sz="2000" b="1" i="0" u="none" strike="noStrike" cap="none" dirty="0" smtClean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sz="2000" b="1" i="0" u="none" strike="noStrike" cap="none" dirty="0" smtClean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b="1" i="0" u="none" strike="noStrike" cap="none" dirty="0" smtClean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они способствуют обогащению словаря, </a:t>
            </a:r>
            <a:r>
              <a:rPr lang="ru-RU" sz="2000" b="1" dirty="0">
                <a:latin typeface="Arial"/>
                <a:ea typeface="Arial"/>
                <a:cs typeface="Arial"/>
                <a:sym typeface="Arial"/>
              </a:rPr>
              <a:t>помогают детям чётко и лаконично выражать свои мысли, красочно описывать предметы и явления, творчески употреблять слово. </a:t>
            </a:r>
            <a:endParaRPr lang="ru-RU" sz="2000" b="1" dirty="0" smtClean="0">
              <a:latin typeface="Arial"/>
              <a:ea typeface="Arial"/>
              <a:cs typeface="Arial"/>
              <a:sym typeface="Arial"/>
            </a:endParaRPr>
          </a:p>
          <a:p>
            <a:pPr marL="342900" lvl="0" indent="15875" algn="ctr">
              <a:lnSpc>
                <a:spcPct val="80000"/>
              </a:lnSpc>
              <a:spcBef>
                <a:spcPts val="0"/>
              </a:spcBef>
              <a:buSzPts val="2000"/>
              <a:buNone/>
            </a:pPr>
            <a:endParaRPr lang="ru-RU" sz="2000" b="1" dirty="0" smtClean="0">
              <a:latin typeface="Arial"/>
              <a:ea typeface="Arial"/>
              <a:cs typeface="Arial"/>
              <a:sym typeface="Arial"/>
            </a:endParaRPr>
          </a:p>
          <a:p>
            <a:pPr marL="342900" lvl="0" indent="15875" algn="ctr">
              <a:lnSpc>
                <a:spcPct val="80000"/>
              </a:lnSpc>
              <a:spcBef>
                <a:spcPts val="0"/>
              </a:spcBef>
              <a:buSzPts val="2000"/>
              <a:buNone/>
            </a:pPr>
            <a:r>
              <a:rPr lang="ru-RU" sz="2000" b="1" dirty="0" smtClean="0">
                <a:latin typeface="Arial"/>
                <a:ea typeface="Arial"/>
                <a:cs typeface="Arial"/>
                <a:sym typeface="Arial"/>
              </a:rPr>
              <a:t> Использование малых фольклорных форм (</a:t>
            </a:r>
            <a:r>
              <a:rPr lang="ru-RU" sz="2000" b="1" dirty="0" err="1" smtClean="0">
                <a:latin typeface="Arial"/>
                <a:ea typeface="Arial"/>
                <a:cs typeface="Arial"/>
                <a:sym typeface="Arial"/>
              </a:rPr>
              <a:t>закличек</a:t>
            </a:r>
            <a:r>
              <a:rPr lang="ru-RU" sz="2000" b="1" dirty="0" smtClean="0">
                <a:latin typeface="Arial"/>
                <a:ea typeface="Arial"/>
                <a:cs typeface="Arial"/>
                <a:sym typeface="Arial"/>
              </a:rPr>
              <a:t>, считалок, скороговорок) развивает не </a:t>
            </a:r>
            <a:r>
              <a:rPr lang="ru-RU" sz="2000" b="1" dirty="0">
                <a:latin typeface="Arial"/>
                <a:ea typeface="Arial"/>
                <a:cs typeface="Arial"/>
                <a:sym typeface="Arial"/>
              </a:rPr>
              <a:t>только правильное звукопроизношение, но и умение регулировать темп, громкость, дыхание. </a:t>
            </a:r>
            <a:endParaRPr lang="ru-RU" sz="2000" b="1" i="0" u="none" strike="noStrike" cap="none" dirty="0" smtClean="0">
              <a:solidFill>
                <a:srgbClr val="0066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1587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2000"/>
              <a:buFont typeface="Noto Sans Symbols"/>
              <a:buNone/>
            </a:pPr>
            <a:endParaRPr lang="ru-RU" sz="2000" b="1" dirty="0"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1587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2000"/>
              <a:buFont typeface="Noto Sans Symbols"/>
              <a:buNone/>
            </a:pPr>
            <a:endParaRPr lang="ru-RU" sz="2000" b="1" i="0" u="none" strike="noStrike" cap="none" dirty="0" smtClean="0">
              <a:solidFill>
                <a:srgbClr val="00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3"/>
          <p:cNvSpPr txBox="1"/>
          <p:nvPr/>
        </p:nvSpPr>
        <p:spPr>
          <a:xfrm>
            <a:off x="8928100" y="6561137"/>
            <a:ext cx="2160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1200"/>
              <a:buFont typeface="Arial"/>
              <a:buNone/>
            </a:pPr>
            <a:r>
              <a:rPr lang="en-US" sz="1200" b="1" i="0" u="none" dirty="0" smtClean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dirty="0"/>
          </a:p>
        </p:txBody>
      </p:sp>
      <p:sp>
        <p:nvSpPr>
          <p:cNvPr id="66" name="Google Shape;66;p13"/>
          <p:cNvSpPr txBox="1"/>
          <p:nvPr/>
        </p:nvSpPr>
        <p:spPr>
          <a:xfrm>
            <a:off x="1295400" y="4581525"/>
            <a:ext cx="6264300" cy="30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2000"/>
            </a:pPr>
            <a:r>
              <a:rPr lang="en-US" sz="2000" b="1" i="0" u="none" dirty="0">
                <a:solidFill>
                  <a:srgbClr val="006600"/>
                </a:solidFill>
                <a:latin typeface="Book Antiqua"/>
                <a:ea typeface="Book Antiqua"/>
                <a:cs typeface="Book Antiqua"/>
                <a:sym typeface="Book Antiqua"/>
              </a:rPr>
              <a:t/>
            </a:r>
            <a:br>
              <a:rPr lang="en-US" sz="2000" b="1" i="0" u="none" dirty="0">
                <a:solidFill>
                  <a:srgbClr val="006600"/>
                </a:solidFill>
                <a:latin typeface="Book Antiqua"/>
                <a:ea typeface="Book Antiqua"/>
                <a:cs typeface="Book Antiqua"/>
                <a:sym typeface="Book Antiqua"/>
              </a:rPr>
            </a:br>
            <a:r>
              <a:rPr lang="en-US" sz="2000" b="1" i="0" u="none" dirty="0">
                <a:solidFill>
                  <a:srgbClr val="006600"/>
                </a:solidFill>
                <a:latin typeface="Book Antiqua"/>
                <a:ea typeface="Book Antiqua"/>
                <a:cs typeface="Book Antiqua"/>
                <a:sym typeface="Book Antiqua"/>
              </a:rPr>
              <a:t/>
            </a:r>
            <a:br>
              <a:rPr lang="en-US" sz="2000" b="1" i="0" u="none" dirty="0">
                <a:solidFill>
                  <a:srgbClr val="006600"/>
                </a:solidFill>
                <a:latin typeface="Book Antiqua"/>
                <a:ea typeface="Book Antiqua"/>
                <a:cs typeface="Book Antiqua"/>
                <a:sym typeface="Book Antiqua"/>
              </a:rPr>
            </a:b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1215" y="3328657"/>
            <a:ext cx="5926936" cy="3369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/>
          <p:nvPr/>
        </p:nvSpPr>
        <p:spPr>
          <a:xfrm>
            <a:off x="8749927" y="6583500"/>
            <a:ext cx="2508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1200"/>
              <a:buFont typeface="Arial"/>
              <a:buNone/>
            </a:pPr>
            <a:r>
              <a:rPr lang="en-US" sz="1200" b="1" i="0" u="none" dirty="0" smtClean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68713" y="1111466"/>
            <a:ext cx="81085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которых заставляют активно работать кисти рук, ладони,</a:t>
            </a:r>
          </a:p>
          <a:p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пальцы. Пальчиковые игры были как для младенцев так и для </a:t>
            </a:r>
            <a:r>
              <a:rPr lang="ru-RU" sz="2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старших </a:t>
            </a:r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детей.(«Сорока-ворона», «Ласточка-</a:t>
            </a:r>
            <a:r>
              <a:rPr lang="ru-RU" sz="2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перепёлочка</a:t>
            </a:r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«Киселёк», «Бабушкины пирожки», «Этот пальчик хочет спать»,</a:t>
            </a:r>
          </a:p>
          <a:p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«Птички-невелички», «Братья-лежебоки», «Пастушок», «Банька»,</a:t>
            </a:r>
          </a:p>
          <a:p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«Пианино», «Едут-едут бабка с дедом» и другие</a:t>
            </a:r>
            <a:r>
              <a:rPr lang="ru-RU" sz="2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98098" y="236004"/>
            <a:ext cx="56518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Пальчиковые игры</a:t>
            </a:r>
            <a:endParaRPr lang="ru-RU" sz="32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97088" y="358286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игра «Моя семья</a:t>
            </a:r>
            <a:r>
              <a:rPr lang="ru-RU" sz="1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1800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пальчик — дедушка.</a:t>
            </a:r>
          </a:p>
          <a:p>
            <a:r>
              <a:rPr lang="ru-RU" sz="1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пальчик — бабушка.</a:t>
            </a:r>
          </a:p>
          <a:p>
            <a:r>
              <a:rPr lang="ru-RU" sz="1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пальчик — мамочка.</a:t>
            </a:r>
          </a:p>
          <a:p>
            <a:r>
              <a:rPr lang="ru-RU" sz="1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пальчик — папочка.</a:t>
            </a:r>
          </a:p>
          <a:p>
            <a:r>
              <a:rPr lang="ru-RU" sz="1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пальчик — я,</a:t>
            </a:r>
          </a:p>
          <a:p>
            <a:r>
              <a:rPr lang="ru-RU" sz="1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и вся моя семья!</a:t>
            </a:r>
          </a:p>
        </p:txBody>
      </p:sp>
      <p:pic>
        <p:nvPicPr>
          <p:cNvPr id="1026" name="Picture 2" descr="https://buroperevodov.su/800/600/http/1.bp.blogspot.com/-l7Xg_ME37Tg/YCFS3axGrkI/AAAAAAAAB3E/3Fwk-nf1CkUPShJJAm6vlNAMwmtYrCy1QCLcBGAsYHQ/s600/hello5%2B%25D0%25BF%25D0%25B0%25D0%25BB%25D1%258C%25D1%2587%25D0%25B8%25D0%25BA%25D0%25B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839" y="3292174"/>
            <a:ext cx="2941806" cy="35658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/>
        </p:nvSpPr>
        <p:spPr>
          <a:xfrm>
            <a:off x="1097075" y="967736"/>
            <a:ext cx="7921500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6600"/>
              </a:buClr>
              <a:buSzPts val="2400"/>
            </a:pPr>
            <a:r>
              <a:rPr lang="ru-RU" sz="2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</a:t>
            </a:r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 всегда трепетно относился к природе, берег ее, прославлял. Такие игры воспитывают доброе отношение к окружающему миру. Сюда относятся русские народные игры: "Гуси-лебеди", </a:t>
            </a:r>
            <a:r>
              <a:rPr lang="ru-RU" sz="2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 и овцы" , "Вороны и воробьи", "Змейка" , "Зайцы в огороде</a:t>
            </a:r>
            <a:r>
              <a:rPr lang="ru-RU" sz="2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"Пчелки и ласточки", "</a:t>
            </a:r>
            <a:r>
              <a:rPr lang="ru-RU" sz="2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Кошки-мышки </a:t>
            </a:r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"У медведя во бору", </a:t>
            </a:r>
            <a:r>
              <a:rPr lang="ru-RU" sz="2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 и медовый пряник", "Зайки и ежи</a:t>
            </a:r>
            <a:r>
              <a:rPr lang="ru-RU" sz="2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Хромой цыпленок", "Оса" и их различные варианты.</a:t>
            </a:r>
            <a:endParaRPr sz="2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1258887" y="2384425"/>
            <a:ext cx="7669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8893175" y="6583362"/>
            <a:ext cx="2508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1200"/>
              <a:buFont typeface="Arial"/>
              <a:buNone/>
            </a:pPr>
            <a:r>
              <a:rPr lang="ru-RU" sz="1200" b="1" i="0" u="none" dirty="0" smtClean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24129" y="197304"/>
            <a:ext cx="6991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отражающие отношение к природе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8942" y="3420935"/>
            <a:ext cx="2473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«Кошки – мышки» </a:t>
            </a:r>
            <a:endParaRPr lang="ru-RU" sz="2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8942" y="3739706"/>
            <a:ext cx="8875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игроки делятся на две команды: «Кошки» и «Мышки». «Кошки» образуют круг, «Мышки» становятся за кругом. «Кошки» поют песенку:</a:t>
            </a:r>
            <a:endParaRPr lang="ru-RU" sz="2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8942" y="444759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«Ах, как мыши надоели,</a:t>
            </a:r>
          </a:p>
          <a:p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Развелось их просто страсть.</a:t>
            </a:r>
          </a:p>
          <a:p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погрызли, все поели,</a:t>
            </a:r>
          </a:p>
          <a:p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Всюду лезут – вот напасть</a:t>
            </a:r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11720" y="444759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Берегитесь же, плутовки.</a:t>
            </a:r>
          </a:p>
          <a:p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Доберемся мы до вас.</a:t>
            </a:r>
          </a:p>
          <a:p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поставим мышеловки,</a:t>
            </a:r>
          </a:p>
          <a:p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Переловим всех за раз!»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1448" y="5842552"/>
            <a:ext cx="8686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«Кошки» поднимают руки, «Мышки» бегают через круг. По сигналу «хлоп» мышеловка закрывается.</a:t>
            </a:r>
            <a:endParaRPr lang="ru-RU" sz="2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/>
          <p:nvPr/>
        </p:nvSpPr>
        <p:spPr>
          <a:xfrm>
            <a:off x="8893175" y="6561137"/>
            <a:ext cx="2508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1200"/>
              <a:buFont typeface="Arial"/>
              <a:buNone/>
            </a:pPr>
            <a:r>
              <a:rPr lang="ru-RU" sz="1200" b="1" i="0" u="none" dirty="0" smtClean="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70440" y="276418"/>
            <a:ext cx="45416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Орнаментальные игры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83341" y="1014553"/>
            <a:ext cx="78530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Игры, во время которых, участники двигались в определённом порядке под песню или музыкальное сопровождение. Хореографический рисунок определялся мелодией, содержание же песни в игре не учитывалось. Игра строилась так, что участники изображали какое-либо архитектурное сооружение – плетень, мост, либо природное явление – шум ветра, метель, или какой либо производственный процесс. Орнаментальные игры были близки к хороводным и исполнялись в основном девочками. ("Челночок", </a:t>
            </a:r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«Метелица</a:t>
            </a:r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и т.д.)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157" y="3557379"/>
            <a:ext cx="4803831" cy="34245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939</Words>
  <Application>Microsoft Office PowerPoint</Application>
  <PresentationFormat>Экран (4:3)</PresentationFormat>
  <Paragraphs>95</Paragraphs>
  <Slides>15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Arial</vt:lpstr>
      <vt:lpstr>Book Antiqua</vt:lpstr>
      <vt:lpstr>Calibri</vt:lpstr>
      <vt:lpstr>Calibri Light</vt:lpstr>
      <vt:lpstr>Comic Sans MS</vt:lpstr>
      <vt:lpstr>Noto Sans Symbols</vt:lpstr>
      <vt:lpstr>Times New Roman</vt:lpstr>
      <vt:lpstr>Wingdings</vt:lpstr>
      <vt:lpstr>Тема Office</vt:lpstr>
      <vt:lpstr>1_Тема Office</vt:lpstr>
      <vt:lpstr>Народные игры,  как средство речевого развития детей среднего дошкольного возраста </vt:lpstr>
      <vt:lpstr>Презентация PowerPoint</vt:lpstr>
      <vt:lpstr>Презентация PowerPoint</vt:lpstr>
      <vt:lpstr>Презентация PowerPoint</vt:lpstr>
      <vt:lpstr>Классификация русских народных игр для детей среднего дошкольного возраста: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Народные игры,  как средство духовно-нравственного воспитания детей дошкольного возраста</dc:title>
  <dc:creator>Work</dc:creator>
  <cp:lastModifiedBy>Work</cp:lastModifiedBy>
  <cp:revision>17</cp:revision>
  <dcterms:modified xsi:type="dcterms:W3CDTF">2023-10-15T10:49:47Z</dcterms:modified>
</cp:coreProperties>
</file>