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7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6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3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2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5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09E1-EDBB-42BC-9F24-5B782A42D8C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B83B-B2C1-438A-9008-3165A16E6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532"/>
            <a:ext cx="8891777" cy="50288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873" y="113378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100" dirty="0" smtClean="0"/>
          </a:p>
          <a:p>
            <a:pPr marL="0" indent="0" algn="ctr">
              <a:buNone/>
            </a:pPr>
            <a:r>
              <a:rPr lang="ru-RU" sz="5100" dirty="0" smtClean="0"/>
              <a:t>ПЕДАГОГИЧЕСКИЙ ПРОЕКТ</a:t>
            </a: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«Читаем вместе»</a:t>
            </a:r>
            <a:endParaRPr lang="ru-RU" sz="3300" dirty="0" smtClean="0"/>
          </a:p>
          <a:p>
            <a:pPr marL="0" indent="0">
              <a:buNone/>
            </a:pPr>
            <a:r>
              <a:rPr lang="ru-RU" sz="1800" dirty="0" smtClean="0"/>
              <a:t>Возраст обучающихся: воспитанники 4-5 лет</a:t>
            </a:r>
          </a:p>
          <a:p>
            <a:pPr marL="0" indent="0">
              <a:buNone/>
            </a:pPr>
            <a:r>
              <a:rPr lang="ru-RU" sz="1800" dirty="0" smtClean="0"/>
              <a:t>Количество обучающихся: 26 детей</a:t>
            </a:r>
          </a:p>
          <a:p>
            <a:pPr marL="0" indent="0">
              <a:buNone/>
            </a:pPr>
            <a:r>
              <a:rPr lang="ru-RU" sz="1800" dirty="0" smtClean="0"/>
              <a:t>Срок реализации: 1 неделя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9873" y="224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96598" y="1097002"/>
            <a:ext cx="18473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14745" r="5453" b="3777"/>
          <a:stretch>
            <a:fillRect/>
          </a:stretch>
        </p:blipFill>
        <p:spPr bwMode="auto">
          <a:xfrm>
            <a:off x="51521" y="110183"/>
            <a:ext cx="1257733" cy="11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50374" y="5046301"/>
            <a:ext cx="38377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Автор-составитель:</a:t>
            </a:r>
          </a:p>
          <a:p>
            <a:r>
              <a:rPr lang="ru-RU" sz="1400" dirty="0" smtClean="0"/>
              <a:t>Рожкова Евгения Александровна, </a:t>
            </a:r>
          </a:p>
          <a:p>
            <a:r>
              <a:rPr lang="ru-RU" sz="1400" dirty="0" smtClean="0"/>
              <a:t>Воспитатель</a:t>
            </a:r>
          </a:p>
          <a:p>
            <a:r>
              <a:rPr lang="ru-RU" sz="1400" dirty="0" smtClean="0"/>
              <a:t>Сапелкина Елизавета Анатольевна,</a:t>
            </a:r>
          </a:p>
          <a:p>
            <a:r>
              <a:rPr lang="ru-RU" sz="1400" dirty="0" smtClean="0"/>
              <a:t>Воспитатель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97" y="206806"/>
            <a:ext cx="1065673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45" y="1098586"/>
            <a:ext cx="6210155" cy="414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967"/>
            <a:ext cx="5774637" cy="2606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59"/>
            <a:ext cx="5774637" cy="292844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300346" y="5974517"/>
            <a:ext cx="53454" cy="20244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8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r="10002"/>
          <a:stretch/>
        </p:blipFill>
        <p:spPr>
          <a:xfrm>
            <a:off x="2713351" y="1058426"/>
            <a:ext cx="6782937" cy="515203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11353800" y="6131243"/>
            <a:ext cx="199302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51451" y="357529"/>
            <a:ext cx="470673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Liberation Sans"/>
                <a:cs typeface="Liberation Sans"/>
              </a:rPr>
              <a:t>Третий этап</a:t>
            </a:r>
            <a:r>
              <a:rPr lang="ru-RU" sz="2400" dirty="0">
                <a:latin typeface="Times New Roman" panose="02020603050405020304" pitchFamily="18" charset="0"/>
                <a:ea typeface="Liberation Sans"/>
                <a:cs typeface="Liberation Sans"/>
              </a:rPr>
              <a:t> 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iberation Sans"/>
                <a:cs typeface="Liberation Sans"/>
              </a:rPr>
              <a:t>заключительный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5512" y="3223559"/>
            <a:ext cx="448841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Liberation Sans"/>
                <a:cs typeface="Liberation Sans"/>
              </a:rPr>
              <a:t>» </a:t>
            </a:r>
            <a:endParaRPr lang="ru-RU" sz="1100" dirty="0"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6673" y="6379647"/>
            <a:ext cx="4330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Liberation Sans"/>
                <a:cs typeface="Liberation Sans"/>
              </a:rPr>
              <a:t>участие в акции «Подари книгу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02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7180" r="3708" b="7380"/>
          <a:stretch/>
        </p:blipFill>
        <p:spPr>
          <a:xfrm>
            <a:off x="5390866" y="1965278"/>
            <a:ext cx="6400800" cy="3807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9683" y="1632050"/>
            <a:ext cx="393055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443" y="1291678"/>
            <a:ext cx="5087423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поддерживают традиции семейного чтения.</a:t>
            </a: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Повышают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ребенка к чтению художественной литературы.</a:t>
            </a: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Расширяют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 детского чтения за счет введения новых тематических рубрик.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Проявляют </a:t>
            </a:r>
            <a:r>
              <a:rPr lang="ru-RU" sz="2000" dirty="0"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уважение к чтению и относятся к нему, как к серьезному и очень важному и нужному семейному занятию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>
            <a:off x="11353799" y="6115215"/>
            <a:ext cx="123967" cy="617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8055" y="107297"/>
            <a:ext cx="46682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Конечные результаты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r="6078" b="2640"/>
          <a:stretch/>
        </p:blipFill>
        <p:spPr>
          <a:xfrm>
            <a:off x="8379726" y="1112745"/>
            <a:ext cx="3562065" cy="40014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2745"/>
            <a:ext cx="7492621" cy="444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выбирать художественные произведения для семейного прочтения.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обращаться с книгой, ведут беседы о прочитанном, анализировать текст на доступном уровне.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литературе как к виду искусства.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качества ребенка.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ежедневного общения с художественной литературой.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11353799" y="6127845"/>
            <a:ext cx="45719" cy="49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204716"/>
            <a:ext cx="10385947" cy="6537278"/>
          </a:xfrm>
        </p:spPr>
      </p:pic>
    </p:spTree>
    <p:extLst>
      <p:ext uri="{BB962C8B-B14F-4D97-AF65-F5344CB8AC3E}">
        <p14:creationId xmlns:p14="http://schemas.microsoft.com/office/powerpoint/2010/main" val="1654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-2971497"/>
            <a:ext cx="12192000" cy="939898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409" y="206878"/>
            <a:ext cx="6435461" cy="43576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Книга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входит в жизнь </a:t>
            </a:r>
            <a:r>
              <a:rPr lang="ru-RU" sz="32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 самого раннего возраста, сопровождает на </a:t>
            </a:r>
            <a:r>
              <a:rPr lang="ru-RU" sz="32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протяжении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всего дошкольного детства и остается с ним на всю жизнь. С книгой начинается его знакомство с миром литературы, с миром человеческих взаимоотношений и со всем окружающим миром в целом</a:t>
            </a:r>
            <a:endParaRPr lang="ru-RU" sz="32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70543" y="-1287277"/>
            <a:ext cx="18473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206878"/>
            <a:ext cx="4762500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29" y="2532061"/>
            <a:ext cx="6429671" cy="3619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4" y="518616"/>
            <a:ext cx="5636524" cy="63393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Тип проекта</a:t>
            </a:r>
            <a:r>
              <a:rPr lang="ru-RU" dirty="0"/>
              <a:t>: коммуникативно-творческий, детско-семейный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По количеству участников:</a:t>
            </a:r>
            <a:r>
              <a:rPr lang="ru-RU" dirty="0"/>
              <a:t> групповой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По длительности:</a:t>
            </a:r>
            <a:r>
              <a:rPr lang="ru-RU" dirty="0"/>
              <a:t> краткосрочный (21.08.2023 – 25.08.2023)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Участники проекта</a:t>
            </a:r>
            <a:r>
              <a:rPr lang="ru-RU" dirty="0"/>
              <a:t>: воспитанники средней группы, воспитатели, родители воспитанников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9088" y="915595"/>
            <a:ext cx="18473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2" y="927605"/>
            <a:ext cx="4872250" cy="4872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6192"/>
            <a:ext cx="10515600" cy="97707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9230" y="927605"/>
            <a:ext cx="6373503" cy="453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Цель:</a:t>
            </a:r>
            <a:r>
              <a:rPr lang="ru-RU" dirty="0"/>
              <a:t> помочь родителям осознать ценность детского чтения как эффективного средства образования и воспитания дошкольников, интеллектуального ресурса их развития личности, как залог их жизненного успеха; активизировать работу родителей по пропаганде и развитию детского чтения в семье, вовлечь каждого родителя в решение проблемы детского чтения и </a:t>
            </a:r>
            <a:r>
              <a:rPr lang="ru-RU" dirty="0" smtClean="0"/>
              <a:t>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75" y="1216114"/>
            <a:ext cx="5860226" cy="53621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765" y="341195"/>
            <a:ext cx="7308686" cy="6387152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/>
              <a:t>Задачи:</a:t>
            </a:r>
            <a:endParaRPr lang="ru-RU" sz="3400" dirty="0"/>
          </a:p>
          <a:p>
            <a:r>
              <a:rPr lang="ru-RU" sz="3400" b="1" u="sng" dirty="0"/>
              <a:t>Обучающие:</a:t>
            </a:r>
            <a:endParaRPr lang="ru-RU" sz="3400" dirty="0"/>
          </a:p>
          <a:p>
            <a:r>
              <a:rPr lang="ru-RU" sz="3400" dirty="0"/>
              <a:t>-прививать интерес к чтению литературных произведений, их обсуждению;</a:t>
            </a:r>
          </a:p>
          <a:p>
            <a:r>
              <a:rPr lang="ru-RU" sz="3400" dirty="0"/>
              <a:t>-учить самостоятельно и последовательно передавать содержание текста, использовать в пересказе выразительные средства, характерные для литературного произведения;</a:t>
            </a:r>
          </a:p>
          <a:p>
            <a:r>
              <a:rPr lang="ru-RU" sz="3400" dirty="0"/>
              <a:t>-формировать умение с помощью воспитателя инсценировать и драматизировать сказки;</a:t>
            </a:r>
          </a:p>
          <a:p>
            <a:r>
              <a:rPr lang="ru-RU" sz="3400" dirty="0"/>
              <a:t>-побуждать к заучиванию наизусть коротких стихотворных текстов;</a:t>
            </a:r>
          </a:p>
          <a:p>
            <a:r>
              <a:rPr lang="ru-RU" sz="3400" b="1" u="sng" dirty="0"/>
              <a:t> Развивающие:</a:t>
            </a:r>
            <a:endParaRPr lang="ru-RU" sz="3400" dirty="0"/>
          </a:p>
          <a:p>
            <a:r>
              <a:rPr lang="ru-RU" sz="3400" dirty="0"/>
              <a:t>-развивать познавательный процесс;</a:t>
            </a:r>
          </a:p>
          <a:p>
            <a:r>
              <a:rPr lang="ru-RU" sz="3400" dirty="0"/>
              <a:t>-развивать восприятие, диалогическую и монологическую речь, память, мышление;</a:t>
            </a:r>
          </a:p>
          <a:p>
            <a:r>
              <a:rPr lang="ru-RU" sz="3400" dirty="0"/>
              <a:t>-развивать желание узнавать из книг информацию об окружающем мире, о существовании в нём добра и зла;</a:t>
            </a:r>
          </a:p>
          <a:p>
            <a:r>
              <a:rPr lang="ru-RU" sz="3400" b="1" u="sng" dirty="0"/>
              <a:t>Воспитательные:</a:t>
            </a:r>
            <a:endParaRPr lang="ru-RU" sz="3400" dirty="0"/>
          </a:p>
          <a:p>
            <a:r>
              <a:rPr lang="ru-RU" sz="3400" dirty="0"/>
              <a:t>- способствовать поддержанию традиций семейного чтения;</a:t>
            </a:r>
          </a:p>
          <a:p>
            <a:r>
              <a:rPr lang="ru-RU" sz="3400" dirty="0"/>
              <a:t>- воспитывать бережное отношение к книге</a:t>
            </a:r>
            <a:r>
              <a:rPr lang="ru-RU" sz="3400" dirty="0" smtClean="0"/>
              <a:t>;</a:t>
            </a:r>
            <a:r>
              <a:rPr lang="ru-RU" sz="3400" dirty="0"/>
              <a:t> </a:t>
            </a:r>
          </a:p>
          <a:p>
            <a:r>
              <a:rPr lang="ru-RU" sz="3400" dirty="0"/>
              <a:t>-воспитывать отзывчивость на содержание прочитанного, радоваться победе положительного героя.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" y="1504059"/>
            <a:ext cx="6371083" cy="38981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09982" y="832515"/>
            <a:ext cx="5390864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по работе с родителями</a:t>
            </a:r>
            <a:r>
              <a:rPr lang="ru-RU" sz="2000" b="1" u="sng" dirty="0" smtClean="0"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Приобщать детей и родителей культуре совместного семейного чтения, воспитывать грамотного читателя.</a:t>
            </a:r>
          </a:p>
          <a:p>
            <a:pPr marL="342900" lvl="0" indent="-342900" algn="just"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Повысить эффективность работы по приобщению детей к чтению книг во взаимодействии всех участников образовательного процесса: педагогов, детей, родителей.</a:t>
            </a:r>
          </a:p>
          <a:p>
            <a:pPr marL="342900" lvl="0" indent="-342900" algn="just"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Способствовать поддержанию традиций семейного чтения.</a:t>
            </a:r>
          </a:p>
          <a:p>
            <a:pPr marL="342900" lvl="0" indent="-342900" algn="just"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Повысить культуру речи педагогов, родителей, детей.</a:t>
            </a:r>
          </a:p>
          <a:p>
            <a:pPr marL="342900" lvl="0" indent="-342900" algn="just"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	Воспитывать бережное отношение к книге.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7059"/>
            <a:ext cx="138899" cy="784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9944" y="1241"/>
            <a:ext cx="27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Ресурсы проекта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60940"/>
              </p:ext>
            </p:extLst>
          </p:nvPr>
        </p:nvGraphicFramePr>
        <p:xfrm>
          <a:off x="0" y="462904"/>
          <a:ext cx="12192000" cy="66389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2137">
                  <a:extLst>
                    <a:ext uri="{9D8B030D-6E8A-4147-A177-3AD203B41FA5}">
                      <a16:colId xmlns:a16="http://schemas.microsoft.com/office/drawing/2014/main" xmlns="" val="4025615421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xmlns="" val="3665689309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3710244543"/>
                    </a:ext>
                  </a:extLst>
                </a:gridCol>
                <a:gridCol w="4724400"/>
              </a:tblGrid>
              <a:tr h="432062">
                <a:tc>
                  <a:txBody>
                    <a:bodyPr/>
                    <a:lstStyle/>
                    <a:p>
                      <a:pPr indent="113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</a:t>
                      </a:r>
                      <a:endParaRPr lang="ru-RU" sz="6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 gridSpan="2">
                  <a:txBody>
                    <a:bodyPr/>
                    <a:lstStyle/>
                    <a:p>
                      <a:pPr indent="2470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Содержание</a:t>
                      </a:r>
                      <a:endParaRPr lang="ru-RU" sz="6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557669"/>
                  </a:ext>
                </a:extLst>
              </a:tr>
              <a:tr h="415219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методические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литература;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наглядный иллюстрационный материал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конспекты;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РППС группы;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театрализованные и подвижные игры.</a:t>
                      </a: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:a16="http://schemas.microsoft.com/office/drawing/2014/main" xmlns="" val="1953041198"/>
                  </a:ext>
                </a:extLst>
              </a:tr>
              <a:tr h="1105245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ноутбук;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принтер;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сканер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фотоаппаратура;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-доступ к сети Интернет;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-материалы для продуктивной деятельности;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:a16="http://schemas.microsoft.com/office/drawing/2014/main" xmlns="" val="1195888647"/>
                  </a:ext>
                </a:extLst>
              </a:tr>
              <a:tr h="44543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gridSpan="2">
                  <a:txBody>
                    <a:bodyPr/>
                    <a:lstStyle/>
                    <a:p>
                      <a:pPr indent="247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воспитатель;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286987"/>
                  </a:ext>
                </a:extLst>
              </a:tr>
              <a:tr h="44543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gridSpan="2">
                  <a:txBody>
                    <a:bodyPr/>
                    <a:lstStyle/>
                    <a:p>
                      <a:pPr indent="247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детского сада</a:t>
                      </a:r>
                    </a:p>
                    <a:p>
                      <a:pPr indent="247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604177"/>
                  </a:ext>
                </a:extLst>
              </a:tr>
              <a:tr h="1950997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–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gridSpan="2">
                  <a:txBody>
                    <a:bodyPr/>
                    <a:lstStyle/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 29.12.2012   №   273-ФЗ «Об образовании в Российской Федерации»; 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Конвенция о правах ребенка; 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-Федеральный государственный образовательный стандарт дошкольного образования (Приказ Министерства образования и науки Российской Федерации от 17 октября 2013 года №1155 с обновлениями); 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Устав ОО;</a:t>
                      </a:r>
                    </a:p>
                    <a:p>
                      <a:pPr indent="2470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Локальные нормативные акты ОО.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5745905"/>
                  </a:ext>
                </a:extLst>
              </a:tr>
              <a:tr h="44543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Liberation Sans"/>
                        <a:ea typeface="Liberation Sans"/>
                        <a:cs typeface="Liberation Sans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gridSpan="2">
                  <a:txBody>
                    <a:bodyPr/>
                    <a:lstStyle/>
                    <a:p>
                      <a:pPr indent="247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собственные средства</a:t>
                      </a:r>
                    </a:p>
                    <a:p>
                      <a:pPr indent="2470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984282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11353799" y="6127845"/>
            <a:ext cx="151263" cy="49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31" y="34703"/>
            <a:ext cx="12314831" cy="6832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6411" y="545910"/>
            <a:ext cx="9935571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323E4F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ПРИМЕРНЫЙ ПОЭТАПНЫЙ ПЛАН ПРОЕКТА:</a:t>
            </a:r>
            <a:endParaRPr lang="ru-RU" sz="2400" dirty="0"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  <a:p>
            <a:pPr marL="9017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323E4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2400" dirty="0"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Подбор и анализ методической литературы и интернет- ресурсов по теме проекта.</a:t>
            </a:r>
            <a:endParaRPr lang="ru-RU" sz="2400" dirty="0"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Диагностика знаний детей по теме проекта, анкетирование родителей.</a:t>
            </a:r>
            <a:endParaRPr lang="ru-RU" sz="2400" dirty="0"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Составление плана работы над проектом.</a:t>
            </a:r>
            <a:endParaRPr lang="ru-RU" sz="2400" dirty="0">
              <a:effectLst/>
              <a:latin typeface="Times New Roman" panose="02020603050405020304" pitchFamily="18" charset="0"/>
              <a:ea typeface="Liberation Sans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11353799" y="6114197"/>
            <a:ext cx="123967" cy="627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1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44" y="1089134"/>
            <a:ext cx="6319831" cy="4739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7" y="1089134"/>
            <a:ext cx="3554904" cy="47398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1353800" y="6176962"/>
            <a:ext cx="55728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72257" y="243822"/>
            <a:ext cx="40434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Liberation Sans"/>
                <a:cs typeface="Liberation Sans"/>
              </a:rPr>
              <a:t>Второй этап</a:t>
            </a:r>
            <a:r>
              <a:rPr lang="ru-RU" sz="2400" dirty="0">
                <a:latin typeface="Times New Roman" panose="02020603050405020304" pitchFamily="18" charset="0"/>
                <a:ea typeface="Liberation Sans"/>
                <a:cs typeface="Liberation Sans"/>
              </a:rPr>
              <a:t> -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iberation Sans"/>
                <a:cs typeface="Liberation Sans"/>
              </a:rPr>
              <a:t>основной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Liberation Sans"/>
              <a:ea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526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507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 Mik</dc:creator>
  <cp:lastModifiedBy>User</cp:lastModifiedBy>
  <cp:revision>19</cp:revision>
  <dcterms:created xsi:type="dcterms:W3CDTF">2023-10-18T17:03:32Z</dcterms:created>
  <dcterms:modified xsi:type="dcterms:W3CDTF">2023-11-22T08:11:40Z</dcterms:modified>
</cp:coreProperties>
</file>