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8" r:id="rId4"/>
    <p:sldId id="258" r:id="rId5"/>
    <p:sldId id="265" r:id="rId6"/>
    <p:sldId id="266" r:id="rId7"/>
    <p:sldId id="259" r:id="rId8"/>
    <p:sldId id="267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79" autoAdjust="0"/>
  </p:normalViewPr>
  <p:slideViewPr>
    <p:cSldViewPr snapToGrid="0">
      <p:cViewPr varScale="1">
        <p:scale>
          <a:sx n="82" d="100"/>
          <a:sy n="82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2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0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48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05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23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18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05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1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7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4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6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9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0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1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9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7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3E17-A195-495D-9892-3011A6A9F607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73D5C7-E644-4FC9-A2CF-E04C45413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261" y="211017"/>
            <a:ext cx="9530861" cy="4923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МБДОУ Детский сад №48 комбинированного вида </a:t>
            </a:r>
            <a:r>
              <a:rPr lang="ru-RU" sz="2400" dirty="0" err="1" smtClean="0"/>
              <a:t>г.Орла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2352" y="1143225"/>
            <a:ext cx="8915399" cy="51989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6000" b="1" dirty="0" smtClean="0">
                <a:latin typeface="Bahnschrift SemiBold" panose="020B0502040204020203" pitchFamily="34" charset="0"/>
              </a:rPr>
              <a:t>Значение конструирования в развитии детей младшего возраста.</a:t>
            </a:r>
          </a:p>
          <a:p>
            <a:pPr algn="r"/>
            <a:r>
              <a:rPr lang="ru-RU" sz="3000" b="1" dirty="0" smtClean="0">
                <a:latin typeface="Bahnschrift SemiBold" panose="020B0502040204020203" pitchFamily="34" charset="0"/>
              </a:rPr>
              <a:t>Подготовила: </a:t>
            </a:r>
          </a:p>
          <a:p>
            <a:pPr algn="r"/>
            <a:r>
              <a:rPr lang="ru-RU" sz="3000" b="1" dirty="0" smtClean="0">
                <a:latin typeface="Bahnschrift SemiBold" panose="020B0502040204020203" pitchFamily="34" charset="0"/>
              </a:rPr>
              <a:t>           Воспитатель 2 </a:t>
            </a:r>
            <a:r>
              <a:rPr lang="ru-RU" sz="3000" b="1" dirty="0" err="1" smtClean="0">
                <a:latin typeface="Bahnschrift SemiBold" panose="020B0502040204020203" pitchFamily="34" charset="0"/>
              </a:rPr>
              <a:t>мл.группы</a:t>
            </a:r>
            <a:endParaRPr lang="ru-RU" sz="3000" b="1" dirty="0" smtClean="0">
              <a:latin typeface="Bahnschrift SemiBold" panose="020B0502040204020203" pitchFamily="34" charset="0"/>
            </a:endParaRPr>
          </a:p>
          <a:p>
            <a:pPr algn="r"/>
            <a:r>
              <a:rPr lang="ru-RU" sz="3000" b="1" dirty="0" smtClean="0">
                <a:latin typeface="Bahnschrift SemiBold" panose="020B0502040204020203" pitchFamily="34" charset="0"/>
              </a:rPr>
              <a:t>                          Цыганкова Оксана Вячеславовна.</a:t>
            </a:r>
          </a:p>
          <a:p>
            <a:pPr algn="r"/>
            <a:r>
              <a:rPr lang="ru-RU" sz="3000" b="1" dirty="0" smtClean="0">
                <a:latin typeface="Bahnschrift SemiBold" panose="020B0502040204020203" pitchFamily="34" charset="0"/>
              </a:rPr>
              <a:t>2023 г.</a:t>
            </a:r>
            <a:endParaRPr lang="ru-RU" sz="3000" b="1" dirty="0"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13" y="703385"/>
            <a:ext cx="151193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7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Конструирование во второй младшей группе (из опыта работы)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1446" y="2133600"/>
            <a:ext cx="5546078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«Высокая башня»</a:t>
            </a:r>
          </a:p>
          <a:p>
            <a:r>
              <a:rPr lang="ru-RU" dirty="0" smtClean="0"/>
              <a:t>     «Гараж для машины»</a:t>
            </a:r>
          </a:p>
          <a:p>
            <a:r>
              <a:rPr lang="ru-RU" dirty="0" smtClean="0"/>
              <a:t>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«Домик для куклы»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4" y="2133600"/>
            <a:ext cx="3093830" cy="4372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6" y="2217057"/>
            <a:ext cx="3458307" cy="4454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02" y="3704493"/>
            <a:ext cx="2966473" cy="31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2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Конструирование в самостоятельной деятельности.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01" y="1500554"/>
            <a:ext cx="2388516" cy="33176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1" y="1787770"/>
            <a:ext cx="2677258" cy="3903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21" y="1905000"/>
            <a:ext cx="3763109" cy="4315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27" y="2236322"/>
            <a:ext cx="3673719" cy="461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9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570" y="659279"/>
            <a:ext cx="8911687" cy="570635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dirty="0" smtClean="0"/>
              <a:t>Метод </a:t>
            </a:r>
            <a:r>
              <a:rPr lang="ru-RU" sz="3100" dirty="0"/>
              <a:t>сюжетного конструирования является действенным помощником при обучении конкретным конструктивным приёмам – он исключает возможность бездумного, механического подражания, препятствует проявлению таких нежелательных действий, как неупорядоченное нагромождение деталей. Это важно, потому что именно в раннем возрасте интенсивно формируется наглядно-действенное мышление и воображение, которое выражается, прежде всего, в практическом решении предметных </a:t>
            </a:r>
            <a:r>
              <a:rPr lang="ru-RU" dirty="0" smtClean="0"/>
              <a:t>задач.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36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402" y="820616"/>
            <a:ext cx="8911687" cy="10668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10" y="1887416"/>
            <a:ext cx="6597978" cy="4665786"/>
          </a:xfrm>
        </p:spPr>
      </p:pic>
    </p:spTree>
    <p:extLst>
      <p:ext uri="{BB962C8B-B14F-4D97-AF65-F5344CB8AC3E}">
        <p14:creationId xmlns:p14="http://schemas.microsoft.com/office/powerpoint/2010/main" val="21419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92" y="624110"/>
            <a:ext cx="10543319" cy="567118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+mn-lt"/>
              </a:rPr>
              <a:t>Раз, два, три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Сложи детали,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Чтоб они машиной стали.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Собери гараж,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Потом- не забудь построить дом.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Можно к самому порогу,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Проложить ещё дорогу,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Выбрать место для моста-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То- то будет красота!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Из конструктора такого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Что ни сделай- всё толково!!!</a:t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7" y="811679"/>
            <a:ext cx="4431323" cy="52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3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848" y="401372"/>
            <a:ext cx="8911687" cy="1896352"/>
          </a:xfrm>
        </p:spPr>
        <p:txBody>
          <a:bodyPr>
            <a:noAutofit/>
          </a:bodyPr>
          <a:lstStyle/>
          <a:p>
            <a:r>
              <a:rPr lang="ru-RU" sz="2400" dirty="0"/>
              <a:t>Проблему развития конструктивной деятельности детей дошкольного возраста рассматривали: Л. А. </a:t>
            </a:r>
            <a:r>
              <a:rPr lang="ru-RU" sz="2400" dirty="0" err="1"/>
              <a:t>Венгер</a:t>
            </a:r>
            <a:r>
              <a:rPr lang="ru-RU" sz="2400" dirty="0"/>
              <a:t>, В. С. Мухина, Н. Н. </a:t>
            </a:r>
            <a:r>
              <a:rPr lang="ru-RU" sz="2400" dirty="0" err="1"/>
              <a:t>Поддъяков</a:t>
            </a:r>
            <a:r>
              <a:rPr lang="ru-RU" sz="2400" dirty="0"/>
              <a:t>, Г. А. </a:t>
            </a:r>
            <a:r>
              <a:rPr lang="ru-RU" sz="2400" dirty="0" err="1"/>
              <a:t>Урунтаева</a:t>
            </a:r>
            <a:r>
              <a:rPr lang="ru-RU" sz="2400" dirty="0"/>
              <a:t>, В. Г. Нечаева, З. В. </a:t>
            </a:r>
            <a:r>
              <a:rPr lang="ru-RU" sz="2400" dirty="0" err="1"/>
              <a:t>Лиштван</a:t>
            </a:r>
            <a:r>
              <a:rPr lang="ru-RU" sz="2400" dirty="0"/>
              <a:t>, Л. А. Парамонова, Л. В. </a:t>
            </a:r>
            <a:r>
              <a:rPr lang="ru-RU" sz="2400" dirty="0" err="1"/>
              <a:t>Куцакова</a:t>
            </a:r>
            <a:r>
              <a:rPr lang="ru-RU" sz="2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2" y="3024554"/>
            <a:ext cx="2855731" cy="34341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37" y="1946031"/>
            <a:ext cx="3165231" cy="4185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22" y="3024554"/>
            <a:ext cx="2614245" cy="3669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68" y="2297724"/>
            <a:ext cx="2839111" cy="403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7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Конструктивная деятельность: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23292"/>
            <a:ext cx="8915400" cy="4187930"/>
          </a:xfrm>
        </p:spPr>
        <p:txBody>
          <a:bodyPr>
            <a:noAutofit/>
          </a:bodyPr>
          <a:lstStyle/>
          <a:p>
            <a:r>
              <a:rPr lang="ru-RU" sz="2800" dirty="0" smtClean="0"/>
              <a:t>- Важна для гармоничного развития дошкольника.</a:t>
            </a:r>
          </a:p>
          <a:p>
            <a:r>
              <a:rPr lang="ru-RU" sz="2800" dirty="0" smtClean="0"/>
              <a:t>- Совершенствует мелкую моторику.</a:t>
            </a:r>
          </a:p>
          <a:p>
            <a:r>
              <a:rPr lang="ru-RU" sz="2800" dirty="0" smtClean="0"/>
              <a:t>- Формирует у ребёнка самостоятельность, стремление к достижению цели, креативность.</a:t>
            </a:r>
          </a:p>
          <a:p>
            <a:r>
              <a:rPr lang="ru-RU" sz="2800" dirty="0" smtClean="0"/>
              <a:t>- Воспитывает эстетические чувства.</a:t>
            </a:r>
          </a:p>
          <a:p>
            <a:r>
              <a:rPr lang="ru-RU" sz="2800" dirty="0" smtClean="0"/>
              <a:t>- Получение опыта исследовательского поведения.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028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940" y="682725"/>
            <a:ext cx="8911687" cy="3408628"/>
          </a:xfrm>
        </p:spPr>
        <p:txBody>
          <a:bodyPr>
            <a:normAutofit/>
          </a:bodyPr>
          <a:lstStyle/>
          <a:p>
            <a:r>
              <a:rPr lang="ru-RU" sz="2400" b="1" dirty="0"/>
              <a:t>Детское конструирование </a:t>
            </a:r>
            <a:r>
              <a:rPr lang="ru-RU" sz="2400" dirty="0"/>
              <a:t>- это  процесс сооружения таких построек, в которых предусматриваются  взаимное пространственное расположение частей и элементов и способы  их соединения в соответствии с назначением  построек.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97" y="2883876"/>
            <a:ext cx="3663880" cy="2813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77" y="3782157"/>
            <a:ext cx="3943717" cy="2841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06" y="2244968"/>
            <a:ext cx="3501537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4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463" y="577219"/>
            <a:ext cx="8911687" cy="2189428"/>
          </a:xfrm>
        </p:spPr>
        <p:txBody>
          <a:bodyPr>
            <a:noAutofit/>
          </a:bodyPr>
          <a:lstStyle/>
          <a:p>
            <a:r>
              <a:rPr lang="ru-RU" sz="4000" b="1" dirty="0"/>
              <a:t>Конструирование условно  можно разделить на два </a:t>
            </a:r>
            <a:r>
              <a:rPr lang="ru-RU" sz="4000" b="1" dirty="0" smtClean="0"/>
              <a:t>вида: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1735" y="2625969"/>
            <a:ext cx="4313864" cy="3777622"/>
          </a:xfrm>
        </p:spPr>
        <p:txBody>
          <a:bodyPr/>
          <a:lstStyle/>
          <a:p>
            <a:r>
              <a:rPr lang="ru-RU" dirty="0" smtClean="0"/>
              <a:t>Объемное конструирование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625969"/>
            <a:ext cx="4313864" cy="3777622"/>
          </a:xfrm>
        </p:spPr>
        <p:txBody>
          <a:bodyPr/>
          <a:lstStyle/>
          <a:p>
            <a:r>
              <a:rPr lang="ru-RU" dirty="0" smtClean="0"/>
              <a:t>Плоскостное конструирование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35" y="3238643"/>
            <a:ext cx="3823311" cy="3153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63" y="3266965"/>
            <a:ext cx="3317631" cy="313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9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473" y="480647"/>
            <a:ext cx="8915399" cy="1440841"/>
          </a:xfrm>
        </p:spPr>
        <p:txBody>
          <a:bodyPr/>
          <a:lstStyle/>
          <a:p>
            <a:r>
              <a:rPr lang="ru-RU" dirty="0" smtClean="0"/>
              <a:t>Задачи конструирования в младшем дошкольном возрасте: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66472" y="2286000"/>
            <a:ext cx="8915399" cy="363415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Содействовать возникновению и развитию положительных эмоций и интереса к играм со строительным материалом.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Обогащать представления детей о цвете и форме.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Развивать пространственную ориентацию.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Учить рассматривать и анализировать объект.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969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956" y="35015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Вид материала, который используют в детской конструктивной деятельности, также определяет и вид конструирования </a:t>
            </a:r>
            <a:r>
              <a:rPr lang="ru-RU" sz="31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261" y="1617784"/>
            <a:ext cx="6461003" cy="2450123"/>
          </a:xfrm>
        </p:spPr>
        <p:txBody>
          <a:bodyPr/>
          <a:lstStyle/>
          <a:p>
            <a:r>
              <a:rPr lang="ru-RU" dirty="0" smtClean="0"/>
              <a:t>Конструирование из  строительного материала.</a:t>
            </a:r>
          </a:p>
          <a:p>
            <a:r>
              <a:rPr lang="ru-RU" dirty="0" smtClean="0"/>
              <a:t>Конструкторы с деталями, имеющими крепления.</a:t>
            </a:r>
          </a:p>
          <a:p>
            <a:r>
              <a:rPr lang="ru-RU" dirty="0" smtClean="0"/>
              <a:t>Крупные мягкие модульные блоки.</a:t>
            </a:r>
          </a:p>
          <a:p>
            <a:r>
              <a:rPr lang="ru-RU" dirty="0" smtClean="0"/>
              <a:t>Конструирование из природного материала.</a:t>
            </a:r>
          </a:p>
          <a:p>
            <a:r>
              <a:rPr lang="ru-RU" dirty="0" smtClean="0"/>
              <a:t>Конструирование из бумаги.</a:t>
            </a:r>
          </a:p>
          <a:p>
            <a:r>
              <a:rPr lang="ru-RU" dirty="0" smtClean="0"/>
              <a:t>Конструирование из подсобного материала.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1631045"/>
            <a:ext cx="3821723" cy="2790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6" y="4067907"/>
            <a:ext cx="3024554" cy="2450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53" y="4081168"/>
            <a:ext cx="4129454" cy="26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5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69631"/>
            <a:ext cx="8915399" cy="1535723"/>
          </a:xfrm>
        </p:spPr>
        <p:txBody>
          <a:bodyPr/>
          <a:lstStyle/>
          <a:p>
            <a:r>
              <a:rPr lang="ru-RU" dirty="0" smtClean="0"/>
              <a:t>Методика обучения детей сюжетному конструированию.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1027" y="1805354"/>
            <a:ext cx="7738819" cy="3152025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1 этап. </a:t>
            </a:r>
          </a:p>
          <a:p>
            <a:r>
              <a:rPr lang="ru-RU" dirty="0" smtClean="0"/>
              <a:t>- Этап первичного освоения знаний и умений (по образцам).</a:t>
            </a:r>
          </a:p>
          <a:p>
            <a:pPr algn="ctr"/>
            <a:r>
              <a:rPr lang="ru-RU" dirty="0" smtClean="0"/>
              <a:t>2 этап.</a:t>
            </a:r>
          </a:p>
          <a:p>
            <a:r>
              <a:rPr lang="ru-RU" dirty="0" smtClean="0"/>
              <a:t>- Этап творческого применения знаний и умений в специально организованных взрослым условиях (по условиям).</a:t>
            </a:r>
          </a:p>
          <a:p>
            <a:pPr algn="ctr"/>
            <a:r>
              <a:rPr lang="ru-RU" dirty="0" smtClean="0"/>
              <a:t>3 этап.</a:t>
            </a:r>
          </a:p>
          <a:p>
            <a:r>
              <a:rPr lang="ru-RU" dirty="0" smtClean="0"/>
              <a:t>- Этап самостоятельного творческого применения усвоенных знаний и умений (по замыслу).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46" y="2754923"/>
            <a:ext cx="3134458" cy="3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806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</TotalTime>
  <Words>410</Words>
  <Application>Microsoft Office PowerPoint</Application>
  <PresentationFormat>Широкоэкранный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Bahnschrift SemiBold</vt:lpstr>
      <vt:lpstr>Century Gothic</vt:lpstr>
      <vt:lpstr>Wingdings 3</vt:lpstr>
      <vt:lpstr>Легкий дым</vt:lpstr>
      <vt:lpstr>МБДОУ Детский сад №48 комбинированного вида г.Орла</vt:lpstr>
      <vt:lpstr>Раз, два, три Сложи детали, Чтоб они машиной стали. Собери гараж, Потом- не забудь построить дом. Можно к самому порогу,  Проложить ещё дорогу, Выбрать место для моста- То- то будет красота! Из конструктора такого Что ни сделай- всё толково!!! </vt:lpstr>
      <vt:lpstr>Проблему развития конструктивной деятельности детей дошкольного возраста рассматривали: Л. А. Венгер, В. С. Мухина, Н. Н. Поддъяков, Г. А. Урунтаева, В. Г. Нечаева, З. В. Лиштван, Л. А. Парамонова, Л. В. Куцакова.</vt:lpstr>
      <vt:lpstr>Конструктивная деятельность:</vt:lpstr>
      <vt:lpstr>Детское конструирование - это  процесс сооружения таких построек, в которых предусматриваются  взаимное пространственное расположение частей и элементов и способы  их соединения в соответствии с назначением  построек. </vt:lpstr>
      <vt:lpstr>Конструирование условно  можно разделить на два вида:  </vt:lpstr>
      <vt:lpstr>Задачи конструирования в младшем дошкольном возрасте:</vt:lpstr>
      <vt:lpstr>Вид материала, который используют в детской конструктивной деятельности, также определяет и вид конструирования :</vt:lpstr>
      <vt:lpstr>Методика обучения детей сюжетному конструированию.</vt:lpstr>
      <vt:lpstr>Конструирование во второй младшей группе (из опыта работы)</vt:lpstr>
      <vt:lpstr>Конструирование в самостоятельной деятельности. </vt:lpstr>
      <vt:lpstr> Метод сюжетного конструирования является действенным помощником при обучении конкретным конструктивным приёмам – он исключает возможность бездумного, механического подражания, препятствует проявлению таких нежелательных действий, как неупорядоченное нагромождение деталей. Это важно, потому что именно в раннем возрасте интенсивно формируется наглядно-действенное мышление и воображение, которое выражается, прежде всего, в практическом решении предметных задач.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№48 комбинированного вида г.Орла</dc:title>
  <dc:creator>пользователь</dc:creator>
  <cp:lastModifiedBy>пользователь</cp:lastModifiedBy>
  <cp:revision>18</cp:revision>
  <dcterms:created xsi:type="dcterms:W3CDTF">2023-10-26T17:19:55Z</dcterms:created>
  <dcterms:modified xsi:type="dcterms:W3CDTF">2023-11-21T15:36:15Z</dcterms:modified>
</cp:coreProperties>
</file>