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9" r:id="rId6"/>
    <p:sldId id="261" r:id="rId7"/>
    <p:sldId id="290" r:id="rId8"/>
    <p:sldId id="264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71" r:id="rId17"/>
    <p:sldId id="272" r:id="rId18"/>
    <p:sldId id="275" r:id="rId19"/>
    <p:sldId id="276" r:id="rId20"/>
    <p:sldId id="279" r:id="rId21"/>
    <p:sldId id="288" r:id="rId22"/>
    <p:sldId id="291" r:id="rId2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>
        <p:scale>
          <a:sx n="100" d="100"/>
          <a:sy n="100" d="100"/>
        </p:scale>
        <p:origin x="50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81DDA9-FEB6-439A-8323-84D584F3C95B}" type="datetimeFigureOut">
              <a:rPr lang="ru-RU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3136E9-C10D-40A7-BCEE-B8EE9EB17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B6CDC-3D46-4761-A25D-512D47239D16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34A1C-4E70-4C28-ABFC-C47127DD547D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74F6B-2474-4DDB-9E09-88FE5C72A4AC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4F707-4B4D-477E-8D87-15A58CB33CA4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B2FDF-989E-4A5E-87AF-5611BAF52E94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D171C-8132-4187-9620-73BD98485C6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26D0A-A19F-4D41-8B03-DBB6EB8FAF66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73012-1312-431D-AC8F-5BBA8DE49B9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B395D4-65B1-4CC5-83C7-8DCA1CD7256D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CB707-C39D-4FE6-9473-EF40317E7B4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E6976-BE3E-4599-BFC7-1A6446EAACCC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96E5A-5D7A-4B89-AE42-8CB5A1DB0014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C4974-3DB0-4D6D-978B-E7EA9F0A58E6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8F644-6616-4B4B-86B5-0C0D1DE9049C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1EE9C-0B6E-442A-89EA-5631157705D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BB5CF-166D-4FF5-B802-C9C4BB818A92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44FB0-08ED-45BC-A870-5B7550CA582E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B1EF0-9742-4F95-AD96-EECF669EF7B6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858A8-0870-48F0-8C50-578B130757E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F5DB-F3F4-4090-A003-718B8F5A1445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F467-009A-4232-9365-0843A5CE3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F420-F27A-4D13-8FE3-5417CD0A8D1B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3722-E350-4AF3-8B35-C35A80559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CA8E-71C9-482C-AEAA-7376BF3F8145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1259-1982-401D-B6BE-22469C84F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5370-7316-4DEC-A24B-059A90465DAB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BE9A-CA57-45D4-8F8C-04C00B2C39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3BA8-01CF-4F99-913F-09AC2C581662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1C3C-D8C0-4152-A67C-90920096E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2632-0E9E-430B-811A-E24EE1825D4F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6678-0372-4D6B-A3DC-E1B8AEE33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DF41-2BD6-4017-9D90-D49C43F51B25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FF21-40C2-466E-B8D9-C4AC67CB8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B281-F836-4624-8D3F-244AE1B38EF9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F84B-E999-4049-AA65-C25828EAD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8018-85B2-4E1E-A49C-6AC8E32E68DD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E91D-4EE5-445D-95E7-1D1A221558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CEAC-8CF0-451A-AD66-BC4C3996B6B1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5FFC-7DCC-4E0D-8F26-5F4C3E233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1898-F871-49FF-910F-E0C1AE8A0136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6252-6389-40C9-A642-7765275C1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432E-DE4C-40F2-B52A-069C2B588A65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5FD9-6756-43FA-BBD4-79F66C3A7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D10-8AF7-4D73-87FA-610027251CD5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C0D0-B008-4979-AFAE-1A874952E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53B6-A83C-48CB-9F84-A4EB6ACE4733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E5ED0-1593-4C43-888A-4D9535E9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E6B7-177D-4869-997B-8BB2844293F7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6983-3957-4736-8C72-3CBDAB3AC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D0631-363F-4E3A-AF87-317026A096AA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9A93-7130-4CA0-9258-C656AF0F27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2CC6-930E-4A35-B1D0-60F537BCE3F9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F94A-3665-4C46-AA05-2067E4874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7ABA1-E4FC-43DD-BEEC-BB2556FC1AB2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F49E5-6615-49A6-96BF-5E8EC984F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29" r:id="rId2"/>
    <p:sldLayoutId id="2147483828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22" r:id="rId9"/>
    <p:sldLayoutId id="2147483821" r:id="rId10"/>
    <p:sldLayoutId id="2147483820" r:id="rId11"/>
    <p:sldLayoutId id="2147483831" r:id="rId12"/>
    <p:sldLayoutId id="2147483819" r:id="rId13"/>
    <p:sldLayoutId id="2147483832" r:id="rId14"/>
    <p:sldLayoutId id="2147483833" r:id="rId15"/>
    <p:sldLayoutId id="2147483818" r:id="rId16"/>
    <p:sldLayoutId id="2147483817" r:id="rId17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363" y="0"/>
            <a:ext cx="10791825" cy="4208463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«Использование нетрадиционных техник рисования в процессе адаптации детей раннего возраста к ДОУ»</a:t>
            </a: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5600" y="4303713"/>
            <a:ext cx="6645275" cy="2387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400" b="1" cap="none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Степочкина О.И.,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cap="none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1КК МБДОУ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cap="none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Полохина Н.С.,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cap="none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b="1" cap="none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«Детский сад №48 комбинированного вида»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e7e125c9-af7a-4c82-add5-d8233c04fe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15415">
            <a:off x="944563" y="533400"/>
            <a:ext cx="39655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d73b534e-d29b-4d38-8912-e0fa3fe450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5547">
            <a:off x="6884988" y="661988"/>
            <a:ext cx="379412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1"/>
          </p:nvPr>
        </p:nvSpPr>
        <p:spPr>
          <a:xfrm>
            <a:off x="703263" y="1041400"/>
            <a:ext cx="10363200" cy="52657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Рисование пробками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эта техника позволяет многократно изображать один и тот же предмет.</a:t>
            </a:r>
          </a:p>
        </p:txBody>
      </p:sp>
      <p:pic>
        <p:nvPicPr>
          <p:cNvPr id="4" name="Рисунок 3" descr="572c11b58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613" y="2678113"/>
            <a:ext cx="50466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5926a10a-31a5-4e93-8949-e805fbf684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47679">
            <a:off x="709613" y="901700"/>
            <a:ext cx="42291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5" descr="e153e270-fed3-47e8-bfaa-d7b5303d46f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0190">
            <a:off x="6661150" y="1084263"/>
            <a:ext cx="4397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1"/>
          </p:nvPr>
        </p:nvSpPr>
        <p:spPr>
          <a:xfrm>
            <a:off x="933450" y="1041400"/>
            <a:ext cx="10363200" cy="49879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Рисование тычком жесткой полусухой кистью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11348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013" y="2549525"/>
            <a:ext cx="3325812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3d8fed71-393a-4877-bc94-44d33a31ee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48869">
            <a:off x="579438" y="1482725"/>
            <a:ext cx="29972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5" descr="169212cb-ac56-4321-95f4-28fc80eb40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8438" y="517525"/>
            <a:ext cx="31162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 descr="6fe6f633-82d8-44d7-919c-16830a73375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08724">
            <a:off x="7696200" y="1512888"/>
            <a:ext cx="36496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2"/>
          <p:cNvSpPr>
            <a:spLocks noGrp="1"/>
          </p:cNvSpPr>
          <p:nvPr>
            <p:ph idx="1"/>
          </p:nvPr>
        </p:nvSpPr>
        <p:spPr>
          <a:xfrm>
            <a:off x="836613" y="1127125"/>
            <a:ext cx="10363200" cy="511968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Рисование ватными палочками.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Рисунок 3" descr="risunki_kraskam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113" y="2689225"/>
            <a:ext cx="5773737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ъект 2"/>
          <p:cNvSpPr>
            <a:spLocks noGrp="1"/>
          </p:cNvSpPr>
          <p:nvPr>
            <p:ph idx="1"/>
          </p:nvPr>
        </p:nvSpPr>
        <p:spPr>
          <a:xfrm>
            <a:off x="776288" y="1247775"/>
            <a:ext cx="10363200" cy="510857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b="1" u="sng" smtClean="0">
                <a:latin typeface="Times New Roman" pitchFamily="18" charset="0"/>
                <a:cs typeface="Times New Roman" pitchFamily="18" charset="0"/>
              </a:rPr>
              <a:t>Рисование поролоном.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Рисунок 3" descr="05stam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7838" y="2641600"/>
            <a:ext cx="5529262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f0ff66e4-f32f-48f5-8e66-19869f7c35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97231">
            <a:off x="595313" y="1146175"/>
            <a:ext cx="470058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5" descr="f96f812b-3325-4098-8df8-9560d67a0f9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7859">
            <a:off x="6300788" y="939800"/>
            <a:ext cx="4473575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ъект 2"/>
          <p:cNvSpPr>
            <a:spLocks noGrp="1"/>
          </p:cNvSpPr>
          <p:nvPr>
            <p:ph idx="1"/>
          </p:nvPr>
        </p:nvSpPr>
        <p:spPr>
          <a:xfrm>
            <a:off x="847725" y="1284288"/>
            <a:ext cx="10363200" cy="50117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</a:rPr>
              <a:t>7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Рисование мятой бумагой.</a:t>
            </a:r>
          </a:p>
        </p:txBody>
      </p:sp>
      <p:pic>
        <p:nvPicPr>
          <p:cNvPr id="53250" name="Рисунок 3" descr="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4950" y="2919413"/>
            <a:ext cx="62166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1" descr="IMG_50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1865313"/>
            <a:ext cx="562768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Рисунок 2" descr="IMG_51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9675" y="1865313"/>
            <a:ext cx="56959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90613" y="266700"/>
            <a:ext cx="10363200" cy="771525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Цель :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257300" y="996950"/>
            <a:ext cx="10363200" cy="238601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3600" b="1" smtClean="0">
                <a:latin typeface="Times New Roman" pitchFamily="18" charset="0"/>
              </a:rPr>
              <a:t>выявление возможностей влияния изобразительной деятельности на процесс успешной адаптации детей младшего дошкольного возраста к условиям ДОУ.</a:t>
            </a:r>
          </a:p>
        </p:txBody>
      </p:sp>
      <p:pic>
        <p:nvPicPr>
          <p:cNvPr id="4" name="Рисунок 3" descr="rebenok_ladoni_raznocvetnyy_kraska_1920x12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3616325"/>
            <a:ext cx="470693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1177925" y="339725"/>
            <a:ext cx="10364788" cy="113665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Самостоятельная художественная деятельность детей</a:t>
            </a:r>
          </a:p>
        </p:txBody>
      </p:sp>
      <p:pic>
        <p:nvPicPr>
          <p:cNvPr id="57346" name="Рисунок 2" descr="DSCN49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2125663"/>
            <a:ext cx="507047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Рисунок 3" descr="DSCN50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688" y="2108200"/>
            <a:ext cx="5438775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750888" y="217488"/>
            <a:ext cx="9404350" cy="1147762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59394" name="Объект 2"/>
          <p:cNvSpPr>
            <a:spLocks noGrp="1"/>
          </p:cNvSpPr>
          <p:nvPr>
            <p:ph idx="1"/>
          </p:nvPr>
        </p:nvSpPr>
        <p:spPr>
          <a:xfrm>
            <a:off x="639763" y="1104900"/>
            <a:ext cx="10280650" cy="4510088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</a:rPr>
              <a:t>Изобразительная деятельность ребенка, а именно нетрадиционные способы рисования, составляет преимущественный  вид детского творчества, который способствует снятию тревожности, агрессии, интенсивного развития эмоционального мира и общения. Она позволяет справиться со многими психологическими проблемами. В том числе и со стрессами. Поскольку ребенок младшего возраста ограничен в способах избавления от стресса, связанного в период адаптации, на помощь ему может прийти только игра и рисование.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/>
          </p:cNvSpPr>
          <p:nvPr>
            <p:ph type="body" idx="1"/>
          </p:nvPr>
        </p:nvSpPr>
        <p:spPr>
          <a:xfrm>
            <a:off x="866775" y="1946275"/>
            <a:ext cx="8947150" cy="4195763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000" b="1" smtClean="0">
                <a:latin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03313" y="193675"/>
            <a:ext cx="10364787" cy="1233488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Задачи :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936625" y="1570038"/>
            <a:ext cx="10363200" cy="3908425"/>
          </a:xfrm>
        </p:spPr>
        <p:txBody>
          <a:bodyPr/>
          <a:lstStyle/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Познакомить с нетрадиционной изобразительной техникой.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Развивать цветовосприятие, чувство ритма и композиции, наблюдательность, внимание, мышление, мелкую моторику, речь.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Способствовать эстетическому восприятию мира.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Вызвать у детей эмоциональный отклик на новый способ рисования.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127125" y="193675"/>
            <a:ext cx="10582275" cy="1173163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Актуальность :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058863" y="941388"/>
            <a:ext cx="10156825" cy="19240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mtClean="0"/>
              <a:t> </a:t>
            </a:r>
            <a:r>
              <a:rPr lang="ru-RU" sz="2800" b="1" smtClean="0">
                <a:latin typeface="Times New Roman" pitchFamily="18" charset="0"/>
              </a:rPr>
              <a:t>Изобразительная деятельность в раннем возрасте носит эмоциональный, творческий характер.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</a:rPr>
              <a:t>В период адаптации основная цель продуктивных видов деятельности – эмоциональное общение, налаживание контакта между ребенком и взрослым.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</a:rPr>
              <a:t>В процессе изобразительной деятельности сочетается умственная и физическая активность.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</a:rPr>
              <a:t>Изобразительная деятельность способствует снятию эмоционального напряжения в период адаптации детей к условиям детского сада, а это – необходимое условие полноценного развития ребенка.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874713" y="436563"/>
            <a:ext cx="8947150" cy="544671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1800" smtClean="0"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1800" smtClean="0">
              <a:latin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</a:rPr>
              <a:t>Изобразительное творчество детям доставляет большое удовольствие и приносит много радости.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</a:rPr>
              <a:t>Занимаясь рисованием, малыш отвлекается от своих переживаний, связанных с отсутствием мамы. Он берет в руки маркеры, краски, кисти, бумагу, и начинается процесс творчества. С его помощью дошкольник может преодолеть свой страх перед незнакомым местом, людьми, вследствие чего процесс адаптации пройдет легче.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146050"/>
            <a:ext cx="10363200" cy="977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>
                <a:latin typeface="Times New Roman"/>
                <a:cs typeface="Times New Roman"/>
              </a:rPr>
              <a:t>Основные техники нетрадиционного рисования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1538288" y="1822450"/>
            <a:ext cx="9739312" cy="39687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 Рисование пальчиками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- самый простой способ получения изображения.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eselye_palchiki_1920x12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825" y="2619375"/>
            <a:ext cx="48260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1576388" y="382588"/>
            <a:ext cx="8947150" cy="41957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</a:rPr>
              <a:t>Пальчиковые краски привлекают малышей яркостью и красочностью; кроме того, в раннем возрасте дети лучше чувствуют и познают предметы руками. Пальчиковые краски обеспечивают большую свободу и разнообразие действий, чем действия с кистью.</a:t>
            </a:r>
          </a:p>
          <a:p>
            <a:pPr eaLnBrk="1" hangingPunct="1">
              <a:buFont typeface="Wingdings 3" pitchFamily="18" charset="2"/>
              <a:buNone/>
            </a:pPr>
            <a:endParaRPr lang="ru-RU" sz="2800" b="1" smtClean="0"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</a:rPr>
              <a:t>Рисование яркими красками не просто доставляет удовольствие – одновременно дети учатся различать цвета, у них развивается мелкая моторика рук, что, как известно, очень важно для формирования речи. 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 descr="DSCN49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8" y="1768475"/>
            <a:ext cx="64166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3" descr="DSCN49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1466850"/>
            <a:ext cx="34702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1"/>
          </p:nvPr>
        </p:nvSpPr>
        <p:spPr>
          <a:xfrm>
            <a:off x="914400" y="815975"/>
            <a:ext cx="10363200" cy="49752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Рисование ладошкой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детям очень нравится этот способ рисования. </a:t>
            </a:r>
          </a:p>
        </p:txBody>
      </p:sp>
      <p:sp>
        <p:nvSpPr>
          <p:cNvPr id="34818" name="AutoShape 4" descr="55a53881-dd30-41c9-8e11-9d679fb79aa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19" name="AutoShape 6" descr="55a53881-dd30-41c9-8e11-9d679fb79aa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0" name="Picture 8" descr="55a53881-dd30-41c9-8e11-9d679fb79a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050" y="2219325"/>
            <a:ext cx="3833813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</TotalTime>
  <Words>458</Words>
  <Application>Microsoft Office PowerPoint</Application>
  <PresentationFormat>Произвольный</PresentationFormat>
  <Paragraphs>56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Ион</vt:lpstr>
      <vt:lpstr>«Использование нетрадиционных техник рисования в процессе адаптации детей раннего возраста к ДОУ»</vt:lpstr>
      <vt:lpstr>Цель :</vt:lpstr>
      <vt:lpstr>Задачи :</vt:lpstr>
      <vt:lpstr>Актуальность :</vt:lpstr>
      <vt:lpstr>Презентация PowerPoint</vt:lpstr>
      <vt:lpstr>Основные техники нетрадиционного рисования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художественная деятельность детей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Barborik</dc:creator>
  <cp:lastModifiedBy>user</cp:lastModifiedBy>
  <cp:revision>21</cp:revision>
  <dcterms:created xsi:type="dcterms:W3CDTF">2013-07-31T16:34:15Z</dcterms:created>
  <dcterms:modified xsi:type="dcterms:W3CDTF">2023-11-23T19:34:28Z</dcterms:modified>
</cp:coreProperties>
</file>