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6" name="Рисунок 35"/>
          <p:cNvPicPr/>
          <p:nvPr/>
        </p:nvPicPr>
        <p:blipFill>
          <a:blip r:embed="rId2" cstate="print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37" name="Рисунок 36"/>
          <p:cNvPicPr/>
          <p:nvPr/>
        </p:nvPicPr>
        <p:blipFill>
          <a:blip r:embed="rId2" cstate="print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stomShape 1"/>
          <p:cNvSpPr/>
          <p:nvPr/>
        </p:nvSpPr>
        <p:spPr>
          <a:xfrm>
            <a:off x="777240" y="0"/>
            <a:ext cx="7535520" cy="372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" name="CustomShape 2"/>
          <p:cNvSpPr/>
          <p:nvPr/>
        </p:nvSpPr>
        <p:spPr>
          <a:xfrm>
            <a:off x="777240" y="6172200"/>
            <a:ext cx="7535520" cy="190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" name="PlaceHolder 3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ru-RU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текста заголовка щёлкните мышью</a:t>
            </a:r>
          </a:p>
        </p:txBody>
      </p:sp>
      <p:sp>
        <p:nvSpPr>
          <p:cNvPr id="3" name="PlaceHolder 4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Второй уровень структуры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Третий уровень структуры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Пятый уровень структуры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Шестой уровень структуры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CustomShape 1"/>
          <p:cNvSpPr/>
          <p:nvPr/>
        </p:nvSpPr>
        <p:spPr>
          <a:xfrm>
            <a:off x="971600" y="548680"/>
            <a:ext cx="7408440" cy="1287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ctr">
              <a:lnSpc>
                <a:spcPct val="100000"/>
              </a:lnSpc>
            </a:pPr>
            <a:r>
              <a:rPr lang="ru-RU" sz="12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МУНИЦИПАЛЬНОЕ </a:t>
            </a:r>
            <a:r>
              <a:rPr lang="ru-RU" sz="12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БЮДЖЕТНОЕ  ДОШКОЛЬНОЕ </a:t>
            </a:r>
            <a:endParaRPr lang="ru-RU" sz="1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2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ОБРАЗОВАТЕЛЬНОЕ  </a:t>
            </a:r>
            <a:r>
              <a:rPr lang="ru-RU" sz="12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УЧРЕЖДЕНИЕ </a:t>
            </a:r>
            <a:endParaRPr lang="ru-RU" sz="1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2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«ДЕТСКИЙ САД № 10 КОМБИНИРОВАННОГО ВИДА»</a:t>
            </a:r>
            <a:endParaRPr lang="ru-RU" sz="1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15000"/>
              </a:lnSpc>
            </a:pPr>
            <a:r>
              <a:rPr lang="ru-RU" sz="12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Г. ОРЛА</a:t>
            </a:r>
            <a:endParaRPr lang="ru-RU" sz="1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" name="CustomShape 2"/>
          <p:cNvSpPr/>
          <p:nvPr/>
        </p:nvSpPr>
        <p:spPr>
          <a:xfrm>
            <a:off x="827584" y="2132856"/>
            <a:ext cx="7344816" cy="4168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Презентация</a:t>
            </a:r>
          </a:p>
          <a:p>
            <a:pPr algn="ctr">
              <a:lnSpc>
                <a:spcPct val="100000"/>
              </a:lnSpc>
            </a:pPr>
            <a:r>
              <a:rPr lang="ru-RU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п</a:t>
            </a:r>
            <a:r>
              <a:rPr lang="ru-RU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едагогического опыта работы воспитателя</a:t>
            </a:r>
          </a:p>
          <a:p>
            <a:pPr algn="ctr">
              <a:lnSpc>
                <a:spcPct val="100000"/>
              </a:lnSpc>
            </a:pPr>
            <a:r>
              <a:rPr lang="ru-RU" sz="20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Емельяновой Анны Алексеевны</a:t>
            </a:r>
          </a:p>
          <a:p>
            <a:pPr algn="ctr">
              <a:lnSpc>
                <a:spcPct val="100000"/>
              </a:lnSpc>
            </a:pPr>
            <a:r>
              <a:rPr lang="ru-RU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по теме:</a:t>
            </a:r>
            <a:endParaRPr lang="ru-RU" b="1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  <a:ea typeface="Times New Roman"/>
            </a:endParaRPr>
          </a:p>
          <a:p>
            <a:pPr algn="ctr">
              <a:lnSpc>
                <a:spcPct val="100000"/>
              </a:lnSpc>
            </a:pPr>
            <a:r>
              <a:rPr lang="ru-RU" sz="28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«</a:t>
            </a:r>
            <a:r>
              <a:rPr lang="ru-RU" sz="2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Вариативное использование дидактической игры в процессе обогащения активного словаря дошкольников</a:t>
            </a:r>
            <a:r>
              <a:rPr lang="ru-RU" sz="28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»</a:t>
            </a:r>
          </a:p>
          <a:p>
            <a:pPr algn="ctr">
              <a:lnSpc>
                <a:spcPct val="100000"/>
              </a:lnSpc>
            </a:pPr>
            <a:endParaRPr lang="ru-RU" sz="2800" b="1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  <a:ea typeface="Times New Roman"/>
            </a:endParaRPr>
          </a:p>
          <a:p>
            <a:pPr algn="ctr">
              <a:lnSpc>
                <a:spcPct val="100000"/>
              </a:lnSpc>
            </a:pPr>
            <a:endParaRPr lang="ru-RU" sz="2800" b="1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  <a:ea typeface="Times New Roman"/>
            </a:endParaRPr>
          </a:p>
          <a:p>
            <a:pPr algn="ctr">
              <a:lnSpc>
                <a:spcPct val="100000"/>
              </a:lnSpc>
            </a:pPr>
            <a:r>
              <a:rPr lang="ru-RU" sz="19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                              </a:t>
            </a:r>
            <a:endParaRPr lang="ru-RU" sz="1800" b="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lang="ru-RU" sz="19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							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9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2023г.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6" name="Рисунок 5" descr="https://st.fl.ru/users/ta/tabaevmaximkapr/upload/f_0446385fb8f249a3.jpg"/>
          <p:cNvPicPr/>
          <p:nvPr/>
        </p:nvPicPr>
        <p:blipFill>
          <a:blip r:embed="rId3" cstate="print"/>
          <a:srcRect b="24330"/>
          <a:stretch>
            <a:fillRect/>
          </a:stretch>
        </p:blipFill>
        <p:spPr bwMode="auto">
          <a:xfrm>
            <a:off x="3635896" y="4653136"/>
            <a:ext cx="1588804" cy="1259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" name="Рисунок 131"/>
          <p:cNvPicPr/>
          <p:nvPr/>
        </p:nvPicPr>
        <p:blipFill>
          <a:blip r:embed="rId3" cstate="print"/>
          <a:stretch/>
        </p:blipFill>
        <p:spPr>
          <a:xfrm>
            <a:off x="755576" y="1700808"/>
            <a:ext cx="3789360" cy="3883680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73" name="Рисунок 2"/>
          <p:cNvPicPr/>
          <p:nvPr/>
        </p:nvPicPr>
        <p:blipFill>
          <a:blip r:embed="rId4" cstate="print"/>
          <a:stretch/>
        </p:blipFill>
        <p:spPr>
          <a:xfrm>
            <a:off x="4363920" y="1656000"/>
            <a:ext cx="3776400" cy="3871440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74" name="CustomShape 1"/>
          <p:cNvSpPr/>
          <p:nvPr/>
        </p:nvSpPr>
        <p:spPr>
          <a:xfrm>
            <a:off x="504000" y="4898520"/>
            <a:ext cx="7531200" cy="326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5" name="CustomShape 2"/>
          <p:cNvSpPr/>
          <p:nvPr/>
        </p:nvSpPr>
        <p:spPr>
          <a:xfrm>
            <a:off x="1979712" y="5589240"/>
            <a:ext cx="2232248" cy="360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0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«Найди пару»</a:t>
            </a:r>
            <a:endParaRPr lang="ru-RU" sz="2000" b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" name="CustomShape 3"/>
          <p:cNvSpPr/>
          <p:nvPr/>
        </p:nvSpPr>
        <p:spPr>
          <a:xfrm>
            <a:off x="5004048" y="5589240"/>
            <a:ext cx="3024336" cy="64807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0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«Во саду ли в огороде»</a:t>
            </a:r>
            <a:endParaRPr lang="ru-RU" sz="2000" b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7" name="CustomShape 4"/>
          <p:cNvSpPr/>
          <p:nvPr/>
        </p:nvSpPr>
        <p:spPr>
          <a:xfrm>
            <a:off x="1259632" y="908720"/>
            <a:ext cx="7523640" cy="780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26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Методическое пособие </a:t>
            </a:r>
            <a:r>
              <a:rPr lang="ru-RU" sz="26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– </a:t>
            </a:r>
          </a:p>
          <a:p>
            <a:pPr algn="ctr">
              <a:lnSpc>
                <a:spcPct val="100000"/>
              </a:lnSpc>
            </a:pPr>
            <a:r>
              <a:rPr lang="ru-RU" sz="2600" b="1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лэпбук</a:t>
            </a:r>
            <a:r>
              <a:rPr lang="ru-RU" sz="26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 </a:t>
            </a:r>
            <a:r>
              <a:rPr lang="ru-RU" sz="26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«</a:t>
            </a:r>
            <a:r>
              <a:rPr lang="ru-RU" sz="26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Речевечок</a:t>
            </a:r>
            <a:r>
              <a:rPr lang="ru-RU" sz="26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»</a:t>
            </a:r>
            <a:endParaRPr lang="ru-RU" sz="2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" name="CustomShape 1"/>
          <p:cNvSpPr/>
          <p:nvPr/>
        </p:nvSpPr>
        <p:spPr>
          <a:xfrm>
            <a:off x="1475640" y="836640"/>
            <a:ext cx="5398560" cy="362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79" name="Рисунок 116"/>
          <p:cNvPicPr/>
          <p:nvPr/>
        </p:nvPicPr>
        <p:blipFill>
          <a:blip r:embed="rId3" cstate="print"/>
          <a:stretch/>
        </p:blipFill>
        <p:spPr>
          <a:xfrm>
            <a:off x="1691680" y="1340768"/>
            <a:ext cx="6023880" cy="4561200"/>
          </a:xfrm>
          <a:prstGeom prst="rect">
            <a:avLst/>
          </a:prstGeom>
          <a:ln>
            <a:noFill/>
          </a:ln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0" name="CustomShape 1"/>
          <p:cNvSpPr/>
          <p:nvPr/>
        </p:nvSpPr>
        <p:spPr>
          <a:xfrm>
            <a:off x="613080" y="5642280"/>
            <a:ext cx="2529000" cy="327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1" name="CustomShape 2"/>
          <p:cNvSpPr/>
          <p:nvPr/>
        </p:nvSpPr>
        <p:spPr>
          <a:xfrm>
            <a:off x="6542640" y="4995000"/>
            <a:ext cx="2335680" cy="327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2" name="CustomShape 3"/>
          <p:cNvSpPr/>
          <p:nvPr/>
        </p:nvSpPr>
        <p:spPr>
          <a:xfrm>
            <a:off x="936000" y="4896000"/>
            <a:ext cx="7503120" cy="339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83" name="Рисунок 106"/>
          <p:cNvPicPr/>
          <p:nvPr/>
        </p:nvPicPr>
        <p:blipFill>
          <a:blip r:embed="rId3" cstate="print"/>
          <a:stretch/>
        </p:blipFill>
        <p:spPr>
          <a:xfrm>
            <a:off x="899592" y="1556792"/>
            <a:ext cx="3809520" cy="3763800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84" name="CustomShape 4"/>
          <p:cNvSpPr/>
          <p:nvPr/>
        </p:nvSpPr>
        <p:spPr>
          <a:xfrm>
            <a:off x="1043608" y="5373216"/>
            <a:ext cx="3320280" cy="589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20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«Что такое хорошо, что такое плохо»</a:t>
            </a:r>
            <a:endParaRPr lang="ru-RU" sz="2000" b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5" name="CustomShape 5"/>
          <p:cNvSpPr/>
          <p:nvPr/>
        </p:nvSpPr>
        <p:spPr>
          <a:xfrm>
            <a:off x="5220000" y="5325840"/>
            <a:ext cx="2244240" cy="336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  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6" name="CustomShape 6"/>
          <p:cNvSpPr/>
          <p:nvPr/>
        </p:nvSpPr>
        <p:spPr>
          <a:xfrm>
            <a:off x="1619672" y="5301208"/>
            <a:ext cx="5562000" cy="713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7" name="CustomShape 7"/>
          <p:cNvSpPr/>
          <p:nvPr/>
        </p:nvSpPr>
        <p:spPr>
          <a:xfrm>
            <a:off x="5256000" y="5779440"/>
            <a:ext cx="239040" cy="336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88" name="Рисунок 113"/>
          <p:cNvPicPr/>
          <p:nvPr/>
        </p:nvPicPr>
        <p:blipFill>
          <a:blip r:embed="rId4" cstate="print"/>
          <a:stretch/>
        </p:blipFill>
        <p:spPr>
          <a:xfrm>
            <a:off x="4283968" y="1556792"/>
            <a:ext cx="3810600" cy="3764520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89" name="CustomShape 8"/>
          <p:cNvSpPr/>
          <p:nvPr/>
        </p:nvSpPr>
        <p:spPr>
          <a:xfrm>
            <a:off x="4788024" y="5157192"/>
            <a:ext cx="2878200" cy="745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0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«Загадки Буратино»</a:t>
            </a:r>
            <a:endParaRPr lang="ru-RU" sz="2000" b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0" name="CustomShape 9"/>
          <p:cNvSpPr/>
          <p:nvPr/>
        </p:nvSpPr>
        <p:spPr>
          <a:xfrm>
            <a:off x="3347864" y="1052736"/>
            <a:ext cx="3240360" cy="765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Словесные игры</a:t>
            </a:r>
            <a:endParaRPr lang="ru-RU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1" name="CustomShape 1"/>
          <p:cNvSpPr/>
          <p:nvPr/>
        </p:nvSpPr>
        <p:spPr>
          <a:xfrm>
            <a:off x="2339752" y="980728"/>
            <a:ext cx="5523840" cy="571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Дидактическая игра с предметом</a:t>
            </a:r>
            <a:endParaRPr lang="ru-RU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" name="CustomShape 2"/>
          <p:cNvSpPr/>
          <p:nvPr/>
        </p:nvSpPr>
        <p:spPr>
          <a:xfrm>
            <a:off x="2376000" y="4824000"/>
            <a:ext cx="3481200" cy="595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3" name="CustomShape 3"/>
          <p:cNvSpPr/>
          <p:nvPr/>
        </p:nvSpPr>
        <p:spPr>
          <a:xfrm>
            <a:off x="828000" y="4680000"/>
            <a:ext cx="3234240" cy="358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94" name="Рисунок 5"/>
          <p:cNvPicPr/>
          <p:nvPr/>
        </p:nvPicPr>
        <p:blipFill>
          <a:blip r:embed="rId3" cstate="print"/>
          <a:stretch/>
        </p:blipFill>
        <p:spPr>
          <a:xfrm>
            <a:off x="5508104" y="2996952"/>
            <a:ext cx="2950920" cy="2950920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sp>
        <p:nvSpPr>
          <p:cNvPr id="95" name="CustomShape 4"/>
          <p:cNvSpPr/>
          <p:nvPr/>
        </p:nvSpPr>
        <p:spPr>
          <a:xfrm>
            <a:off x="4067944" y="4869160"/>
            <a:ext cx="4565880" cy="358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6" name="CustomShape 5"/>
          <p:cNvSpPr/>
          <p:nvPr/>
        </p:nvSpPr>
        <p:spPr>
          <a:xfrm>
            <a:off x="1800000" y="5544000"/>
            <a:ext cx="4873320" cy="397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97" name="Рисунок 122"/>
          <p:cNvPicPr/>
          <p:nvPr/>
        </p:nvPicPr>
        <p:blipFill>
          <a:blip r:embed="rId4" cstate="print"/>
          <a:stretch/>
        </p:blipFill>
        <p:spPr>
          <a:xfrm>
            <a:off x="539552" y="2996952"/>
            <a:ext cx="2910240" cy="2910240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sp>
        <p:nvSpPr>
          <p:cNvPr id="98" name="CustomShape 6"/>
          <p:cNvSpPr/>
          <p:nvPr/>
        </p:nvSpPr>
        <p:spPr>
          <a:xfrm>
            <a:off x="899592" y="5877272"/>
            <a:ext cx="1943280" cy="342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20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«Найди пару»</a:t>
            </a:r>
            <a:endParaRPr lang="ru-RU" sz="2000" b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9" name="CustomShape 7"/>
          <p:cNvSpPr/>
          <p:nvPr/>
        </p:nvSpPr>
        <p:spPr>
          <a:xfrm>
            <a:off x="5940152" y="5877272"/>
            <a:ext cx="2457056" cy="50395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0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«Цветные кубики»</a:t>
            </a:r>
            <a:endParaRPr lang="ru-RU" sz="2000" b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0" name="Рисунок 137"/>
          <p:cNvPicPr/>
          <p:nvPr/>
        </p:nvPicPr>
        <p:blipFill>
          <a:blip r:embed="rId5" cstate="print"/>
          <a:stretch/>
        </p:blipFill>
        <p:spPr>
          <a:xfrm>
            <a:off x="3419872" y="1916832"/>
            <a:ext cx="2158920" cy="2879280"/>
          </a:xfrm>
          <a:prstGeom prst="rect">
            <a:avLst/>
          </a:prstGeom>
          <a:ln>
            <a:noFill/>
          </a:ln>
          <a:effectLst>
            <a:softEdge rad="63500"/>
          </a:effectLst>
        </p:spPr>
      </p:pic>
      <p:sp>
        <p:nvSpPr>
          <p:cNvPr id="101" name="CustomShape 8"/>
          <p:cNvSpPr/>
          <p:nvPr/>
        </p:nvSpPr>
        <p:spPr>
          <a:xfrm>
            <a:off x="3635896" y="4941168"/>
            <a:ext cx="2088232" cy="345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0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«Один -много»</a:t>
            </a:r>
            <a:endParaRPr lang="ru-RU" sz="2000" b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" name="CustomShape 1"/>
          <p:cNvSpPr/>
          <p:nvPr/>
        </p:nvSpPr>
        <p:spPr>
          <a:xfrm>
            <a:off x="206640" y="3784680"/>
            <a:ext cx="4299840" cy="570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3" name="CustomShape 2"/>
          <p:cNvSpPr/>
          <p:nvPr/>
        </p:nvSpPr>
        <p:spPr>
          <a:xfrm>
            <a:off x="467640" y="3434760"/>
            <a:ext cx="2874600" cy="344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4" name="CustomShape 3"/>
          <p:cNvSpPr/>
          <p:nvPr/>
        </p:nvSpPr>
        <p:spPr>
          <a:xfrm>
            <a:off x="6048000" y="3501000"/>
            <a:ext cx="2740680" cy="339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5" name="CustomShape 4"/>
          <p:cNvSpPr/>
          <p:nvPr/>
        </p:nvSpPr>
        <p:spPr>
          <a:xfrm>
            <a:off x="1907640" y="5157360"/>
            <a:ext cx="5358240" cy="903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 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6" name="CustomShape 5"/>
          <p:cNvSpPr/>
          <p:nvPr/>
        </p:nvSpPr>
        <p:spPr>
          <a:xfrm>
            <a:off x="4002840" y="5361840"/>
            <a:ext cx="125136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07" name="Рисунок 131"/>
          <p:cNvPicPr/>
          <p:nvPr/>
        </p:nvPicPr>
        <p:blipFill>
          <a:blip r:embed="rId3" cstate="print"/>
          <a:stretch/>
        </p:blipFill>
        <p:spPr>
          <a:xfrm>
            <a:off x="971600" y="1628800"/>
            <a:ext cx="2226600" cy="2077560"/>
          </a:xfrm>
          <a:prstGeom prst="rect">
            <a:avLst/>
          </a:prstGeom>
          <a:ln>
            <a:noFill/>
          </a:ln>
          <a:effectLst>
            <a:softEdge rad="63500"/>
          </a:effectLst>
        </p:spPr>
      </p:pic>
      <p:pic>
        <p:nvPicPr>
          <p:cNvPr id="108" name="Рисунок 132"/>
          <p:cNvPicPr/>
          <p:nvPr/>
        </p:nvPicPr>
        <p:blipFill>
          <a:blip r:embed="rId4" cstate="print"/>
          <a:stretch/>
        </p:blipFill>
        <p:spPr>
          <a:xfrm>
            <a:off x="5868144" y="1628800"/>
            <a:ext cx="2247480" cy="2097000"/>
          </a:xfrm>
          <a:prstGeom prst="rect">
            <a:avLst/>
          </a:prstGeom>
          <a:ln>
            <a:noFill/>
          </a:ln>
          <a:effectLst>
            <a:softEdge rad="63500"/>
          </a:effectLst>
        </p:spPr>
      </p:pic>
      <p:pic>
        <p:nvPicPr>
          <p:cNvPr id="109" name="Рисунок 133"/>
          <p:cNvPicPr/>
          <p:nvPr/>
        </p:nvPicPr>
        <p:blipFill>
          <a:blip r:embed="rId5" cstate="print"/>
          <a:stretch/>
        </p:blipFill>
        <p:spPr>
          <a:xfrm>
            <a:off x="3419872" y="1628800"/>
            <a:ext cx="2236680" cy="2079000"/>
          </a:xfrm>
          <a:prstGeom prst="rect">
            <a:avLst/>
          </a:prstGeom>
          <a:ln>
            <a:noFill/>
          </a:ln>
          <a:effectLst>
            <a:softEdge rad="63500"/>
          </a:effectLst>
        </p:spPr>
      </p:pic>
      <p:pic>
        <p:nvPicPr>
          <p:cNvPr id="110" name="Рисунок 134"/>
          <p:cNvPicPr/>
          <p:nvPr/>
        </p:nvPicPr>
        <p:blipFill>
          <a:blip r:embed="rId6" cstate="print"/>
          <a:stretch/>
        </p:blipFill>
        <p:spPr>
          <a:xfrm>
            <a:off x="2051720" y="4005064"/>
            <a:ext cx="2199960" cy="2044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1" name="CustomShape 6"/>
          <p:cNvSpPr/>
          <p:nvPr/>
        </p:nvSpPr>
        <p:spPr>
          <a:xfrm>
            <a:off x="971600" y="3645024"/>
            <a:ext cx="2692800" cy="316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0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«Мама и малыш»</a:t>
            </a:r>
            <a:endParaRPr lang="ru-RU" sz="2000" b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" name="CustomShape 7"/>
          <p:cNvSpPr/>
          <p:nvPr/>
        </p:nvSpPr>
        <p:spPr>
          <a:xfrm>
            <a:off x="5112000" y="3264120"/>
            <a:ext cx="932040" cy="316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3" name="CustomShape 8"/>
          <p:cNvSpPr/>
          <p:nvPr/>
        </p:nvSpPr>
        <p:spPr>
          <a:xfrm>
            <a:off x="3779912" y="3717032"/>
            <a:ext cx="1796040" cy="317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0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«На грядке»</a:t>
            </a:r>
            <a:endParaRPr lang="ru-RU" sz="2000" b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4" name="CustomShape 9"/>
          <p:cNvSpPr/>
          <p:nvPr/>
        </p:nvSpPr>
        <p:spPr>
          <a:xfrm>
            <a:off x="2987824" y="5949280"/>
            <a:ext cx="2952328" cy="360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0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«Продолжи сказку» </a:t>
            </a:r>
            <a:endParaRPr lang="ru-RU" sz="2000" b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5" name="CustomShape 10"/>
          <p:cNvSpPr/>
          <p:nvPr/>
        </p:nvSpPr>
        <p:spPr>
          <a:xfrm>
            <a:off x="5112000" y="792000"/>
            <a:ext cx="284040" cy="380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6" name="CustomShape 11"/>
          <p:cNvSpPr/>
          <p:nvPr/>
        </p:nvSpPr>
        <p:spPr>
          <a:xfrm>
            <a:off x="2987824" y="980728"/>
            <a:ext cx="4502520" cy="765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Настольно-печатные игры</a:t>
            </a:r>
            <a:endParaRPr lang="ru-RU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</a:pPr>
            <a:endParaRPr lang="ru-RU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7" name="CustomShape 12"/>
          <p:cNvSpPr/>
          <p:nvPr/>
        </p:nvSpPr>
        <p:spPr>
          <a:xfrm>
            <a:off x="6444208" y="3645024"/>
            <a:ext cx="1037880" cy="342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0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«Лото»</a:t>
            </a:r>
            <a:endParaRPr lang="ru-RU" sz="2000" b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8" name="Picture 2"/>
          <p:cNvPicPr/>
          <p:nvPr/>
        </p:nvPicPr>
        <p:blipFill>
          <a:blip r:embed="rId7" cstate="print"/>
          <a:stretch/>
        </p:blipFill>
        <p:spPr>
          <a:xfrm>
            <a:off x="4427984" y="4005064"/>
            <a:ext cx="2086912" cy="20404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9" name="CustomShape 1"/>
          <p:cNvSpPr/>
          <p:nvPr/>
        </p:nvSpPr>
        <p:spPr>
          <a:xfrm>
            <a:off x="6293520" y="3396600"/>
            <a:ext cx="2524680" cy="327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0" name="CustomShape 2"/>
          <p:cNvSpPr/>
          <p:nvPr/>
        </p:nvSpPr>
        <p:spPr>
          <a:xfrm>
            <a:off x="792360" y="836712"/>
            <a:ext cx="8351640" cy="81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24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Непрерывная образовательная </a:t>
            </a:r>
            <a:r>
              <a:rPr lang="ru-RU" sz="2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деятельность </a:t>
            </a:r>
            <a:endParaRPr lang="ru-RU" sz="2400" b="1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itchFamily="18" charset="0"/>
              <a:ea typeface="DejaVu Sans"/>
              <a:cs typeface="Times New Roman" pitchFamily="18" charset="0"/>
            </a:endParaRPr>
          </a:p>
          <a:p>
            <a:pPr algn="ctr">
              <a:lnSpc>
                <a:spcPct val="100000"/>
              </a:lnSpc>
            </a:pPr>
            <a:r>
              <a:rPr lang="ru-RU" sz="24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в </a:t>
            </a:r>
            <a:r>
              <a:rPr lang="ru-RU" sz="2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подготовительной группе </a:t>
            </a:r>
            <a:endParaRPr lang="ru-RU" sz="2400" b="1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itchFamily="18" charset="0"/>
              <a:ea typeface="DejaVu Sans"/>
              <a:cs typeface="Times New Roman" pitchFamily="18" charset="0"/>
            </a:endParaRPr>
          </a:p>
          <a:p>
            <a:pPr algn="ctr">
              <a:lnSpc>
                <a:spcPct val="100000"/>
              </a:lnSpc>
            </a:pPr>
            <a:r>
              <a:rPr lang="ru-RU" sz="26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«</a:t>
            </a:r>
            <a:r>
              <a:rPr lang="ru-RU" sz="26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Репортаж о профессиях»</a:t>
            </a:r>
            <a:endParaRPr lang="ru-RU" sz="2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1" name="Рисунок 158"/>
          <p:cNvPicPr/>
          <p:nvPr/>
        </p:nvPicPr>
        <p:blipFill>
          <a:blip r:embed="rId3" cstate="print"/>
          <a:stretch/>
        </p:blipFill>
        <p:spPr>
          <a:xfrm>
            <a:off x="755576" y="2132856"/>
            <a:ext cx="3929760" cy="2190240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pic>
        <p:nvPicPr>
          <p:cNvPr id="122" name="Рисунок 159"/>
          <p:cNvPicPr/>
          <p:nvPr/>
        </p:nvPicPr>
        <p:blipFill>
          <a:blip r:embed="rId4" cstate="print"/>
          <a:stretch/>
        </p:blipFill>
        <p:spPr>
          <a:xfrm>
            <a:off x="2627784" y="4077072"/>
            <a:ext cx="4074840" cy="2260440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pic>
        <p:nvPicPr>
          <p:cNvPr id="123" name="Рисунок 160"/>
          <p:cNvPicPr/>
          <p:nvPr/>
        </p:nvPicPr>
        <p:blipFill>
          <a:blip r:embed="rId5" cstate="print"/>
          <a:stretch/>
        </p:blipFill>
        <p:spPr>
          <a:xfrm>
            <a:off x="4644008" y="2204864"/>
            <a:ext cx="3384376" cy="2016224"/>
          </a:xfrm>
          <a:prstGeom prst="rect">
            <a:avLst/>
          </a:prstGeom>
          <a:ln>
            <a:noFill/>
          </a:ln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4" name="CustomShape 1"/>
          <p:cNvSpPr/>
          <p:nvPr/>
        </p:nvSpPr>
        <p:spPr>
          <a:xfrm>
            <a:off x="1547664" y="908720"/>
            <a:ext cx="6908760" cy="361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24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Непрерывная образовательная деятельность</a:t>
            </a:r>
          </a:p>
          <a:p>
            <a:pPr algn="ctr">
              <a:lnSpc>
                <a:spcPct val="100000"/>
              </a:lnSpc>
            </a:pPr>
            <a:r>
              <a:rPr lang="ru-RU" sz="24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во </a:t>
            </a:r>
            <a:r>
              <a:rPr lang="ru-RU" sz="2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второй младшей </a:t>
            </a:r>
            <a:r>
              <a:rPr lang="ru-RU" sz="24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группе</a:t>
            </a:r>
          </a:p>
          <a:p>
            <a:pPr algn="ctr">
              <a:lnSpc>
                <a:spcPct val="100000"/>
              </a:lnSpc>
            </a:pPr>
            <a:r>
              <a:rPr lang="ru-RU" sz="24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«В </a:t>
            </a:r>
            <a:r>
              <a:rPr lang="ru-RU" sz="2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гостях у Курочки Рябы»</a:t>
            </a:r>
            <a:endParaRPr lang="ru-RU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5" name="Рисунок 150"/>
          <p:cNvPicPr/>
          <p:nvPr/>
        </p:nvPicPr>
        <p:blipFill>
          <a:blip r:embed="rId3" cstate="print"/>
          <a:stretch/>
        </p:blipFill>
        <p:spPr>
          <a:xfrm>
            <a:off x="1691680" y="1988840"/>
            <a:ext cx="2300752" cy="2300752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pic>
        <p:nvPicPr>
          <p:cNvPr id="126" name="Рисунок 151"/>
          <p:cNvPicPr/>
          <p:nvPr/>
        </p:nvPicPr>
        <p:blipFill>
          <a:blip r:embed="rId4" cstate="print"/>
          <a:stretch/>
        </p:blipFill>
        <p:spPr>
          <a:xfrm>
            <a:off x="4932040" y="1916832"/>
            <a:ext cx="2372760" cy="2372760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pic>
        <p:nvPicPr>
          <p:cNvPr id="127" name="Рисунок 152"/>
          <p:cNvPicPr/>
          <p:nvPr/>
        </p:nvPicPr>
        <p:blipFill>
          <a:blip r:embed="rId5" cstate="print"/>
          <a:stretch/>
        </p:blipFill>
        <p:spPr>
          <a:xfrm>
            <a:off x="2411760" y="4149080"/>
            <a:ext cx="2304256" cy="2228744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pic>
        <p:nvPicPr>
          <p:cNvPr id="128" name="Рисунок 153"/>
          <p:cNvPicPr/>
          <p:nvPr/>
        </p:nvPicPr>
        <p:blipFill>
          <a:blip r:embed="rId6" cstate="print"/>
          <a:stretch/>
        </p:blipFill>
        <p:spPr>
          <a:xfrm>
            <a:off x="5652120" y="4077072"/>
            <a:ext cx="2300752" cy="2300752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9" name="CustomShape 1"/>
          <p:cNvSpPr/>
          <p:nvPr/>
        </p:nvSpPr>
        <p:spPr>
          <a:xfrm>
            <a:off x="2339752" y="1268760"/>
            <a:ext cx="5472608" cy="426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Взаимодействие с родителями </a:t>
            </a:r>
            <a:endParaRPr lang="ru-RU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0" name="CustomShape 2"/>
          <p:cNvSpPr/>
          <p:nvPr/>
        </p:nvSpPr>
        <p:spPr>
          <a:xfrm>
            <a:off x="1187624" y="5085184"/>
            <a:ext cx="3600400" cy="599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Консультация </a:t>
            </a:r>
            <a:endParaRPr lang="ru-RU" sz="1800" b="1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itchFamily="18" charset="0"/>
              <a:ea typeface="DejaVu Sans"/>
              <a:cs typeface="Times New Roman" pitchFamily="18" charset="0"/>
            </a:endParaRPr>
          </a:p>
          <a:p>
            <a:pPr algn="ctr">
              <a:lnSpc>
                <a:spcPct val="100000"/>
              </a:lnSpc>
            </a:pPr>
            <a:r>
              <a:rPr lang="ru-RU" sz="18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«</a:t>
            </a:r>
            <a:r>
              <a:rPr lang="ru-RU" sz="1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Развиваем </a:t>
            </a:r>
            <a:r>
              <a:rPr lang="ru-RU" sz="18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детский словарь»</a:t>
            </a:r>
            <a:endParaRPr lang="ru-RU" sz="1800" b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1" name="CustomShape 3"/>
          <p:cNvSpPr/>
          <p:nvPr/>
        </p:nvSpPr>
        <p:spPr>
          <a:xfrm>
            <a:off x="4644008" y="5085184"/>
            <a:ext cx="3465688" cy="599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8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Консультация</a:t>
            </a:r>
          </a:p>
          <a:p>
            <a:pPr algn="ctr">
              <a:lnSpc>
                <a:spcPct val="100000"/>
              </a:lnSpc>
            </a:pPr>
            <a:r>
              <a:rPr lang="ru-RU" sz="18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«Обогащение словаря детей»</a:t>
            </a:r>
            <a:endParaRPr lang="ru-RU" sz="1800" b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2" name="Рисунок 169"/>
          <p:cNvPicPr/>
          <p:nvPr/>
        </p:nvPicPr>
        <p:blipFill>
          <a:blip r:embed="rId3" cstate="print"/>
          <a:stretch/>
        </p:blipFill>
        <p:spPr>
          <a:xfrm>
            <a:off x="4788024" y="1916832"/>
            <a:ext cx="3048120" cy="3047760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pic>
        <p:nvPicPr>
          <p:cNvPr id="133" name="Рисунок 170"/>
          <p:cNvPicPr/>
          <p:nvPr/>
        </p:nvPicPr>
        <p:blipFill>
          <a:blip r:embed="rId4" cstate="print"/>
          <a:stretch/>
        </p:blipFill>
        <p:spPr>
          <a:xfrm>
            <a:off x="1475656" y="1916832"/>
            <a:ext cx="3048120" cy="3047760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4" name="CustomShape 1"/>
          <p:cNvSpPr/>
          <p:nvPr/>
        </p:nvSpPr>
        <p:spPr>
          <a:xfrm>
            <a:off x="611560" y="1196752"/>
            <a:ext cx="9135720" cy="815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2800" b="1" strike="noStrike" spc="-1" dirty="0"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Взаимодействие с педагогами ДОУ</a:t>
            </a:r>
            <a:endParaRPr lang="ru-RU" sz="2800" b="0" strike="noStrike" spc="-1" dirty="0"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35" name="Рисунок 153"/>
          <p:cNvPicPr/>
          <p:nvPr/>
        </p:nvPicPr>
        <p:blipFill>
          <a:blip r:embed="rId3" cstate="print"/>
          <a:stretch/>
        </p:blipFill>
        <p:spPr>
          <a:xfrm>
            <a:off x="827584" y="1988840"/>
            <a:ext cx="2516040" cy="2451600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pic>
        <p:nvPicPr>
          <p:cNvPr id="136" name="Рисунок 154"/>
          <p:cNvPicPr/>
          <p:nvPr/>
        </p:nvPicPr>
        <p:blipFill>
          <a:blip r:embed="rId4" cstate="print"/>
          <a:stretch/>
        </p:blipFill>
        <p:spPr>
          <a:xfrm>
            <a:off x="3203848" y="2924944"/>
            <a:ext cx="2588040" cy="2588040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pic>
        <p:nvPicPr>
          <p:cNvPr id="137" name="Рисунок 155"/>
          <p:cNvPicPr/>
          <p:nvPr/>
        </p:nvPicPr>
        <p:blipFill>
          <a:blip r:embed="rId5" cstate="print"/>
          <a:stretch/>
        </p:blipFill>
        <p:spPr>
          <a:xfrm>
            <a:off x="5652120" y="1988840"/>
            <a:ext cx="2536920" cy="2536920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sp>
        <p:nvSpPr>
          <p:cNvPr id="138" name="CustomShape 2"/>
          <p:cNvSpPr/>
          <p:nvPr/>
        </p:nvSpPr>
        <p:spPr>
          <a:xfrm>
            <a:off x="1475656" y="5517232"/>
            <a:ext cx="5903640" cy="912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800" b="1" strike="noStrike" spc="-1" dirty="0"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Семинар-практикум «Обогащение словаря младшего дошкольника посредством дидактической игры»</a:t>
            </a:r>
            <a:endParaRPr lang="ru-RU" sz="1800" b="0" strike="noStrike" spc="-1" dirty="0">
              <a:uFill>
                <a:solidFill>
                  <a:srgbClr val="FFFFFF"/>
                </a:solidFill>
              </a:u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9" name="Рисунок 138"/>
          <p:cNvPicPr/>
          <p:nvPr/>
        </p:nvPicPr>
        <p:blipFill>
          <a:blip r:embed="rId3" cstate="print"/>
          <a:stretch/>
        </p:blipFill>
        <p:spPr>
          <a:xfrm>
            <a:off x="899592" y="3140968"/>
            <a:ext cx="2584800" cy="2584800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pic>
        <p:nvPicPr>
          <p:cNvPr id="140" name="Рисунок 139"/>
          <p:cNvPicPr/>
          <p:nvPr/>
        </p:nvPicPr>
        <p:blipFill>
          <a:blip r:embed="rId4" cstate="print"/>
          <a:stretch/>
        </p:blipFill>
        <p:spPr>
          <a:xfrm>
            <a:off x="5508104" y="3140968"/>
            <a:ext cx="2664296" cy="2664296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pic>
        <p:nvPicPr>
          <p:cNvPr id="141" name="Рисунок 140"/>
          <p:cNvPicPr/>
          <p:nvPr/>
        </p:nvPicPr>
        <p:blipFill>
          <a:blip r:embed="rId5" cstate="print"/>
          <a:stretch/>
        </p:blipFill>
        <p:spPr>
          <a:xfrm>
            <a:off x="3203848" y="1556792"/>
            <a:ext cx="2594880" cy="2594880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sp>
        <p:nvSpPr>
          <p:cNvPr id="142" name="TextShape 1"/>
          <p:cNvSpPr txBox="1"/>
          <p:nvPr/>
        </p:nvSpPr>
        <p:spPr>
          <a:xfrm>
            <a:off x="1043608" y="5661248"/>
            <a:ext cx="2563576" cy="346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ru-RU" sz="18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Сезонные предметы</a:t>
            </a:r>
            <a:endParaRPr lang="ru-RU" sz="1800" b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" name="TextShape 2"/>
          <p:cNvSpPr txBox="1"/>
          <p:nvPr/>
        </p:nvSpPr>
        <p:spPr>
          <a:xfrm>
            <a:off x="3419872" y="4149080"/>
            <a:ext cx="2210760" cy="346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ru-RU" sz="1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Волшебные </a:t>
            </a:r>
            <a:r>
              <a:rPr lang="ru-RU" sz="18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цветы</a:t>
            </a:r>
            <a:endParaRPr lang="ru-RU" sz="1800" b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4" name="TextShape 3"/>
          <p:cNvSpPr txBox="1"/>
          <p:nvPr/>
        </p:nvSpPr>
        <p:spPr>
          <a:xfrm>
            <a:off x="6084168" y="5733256"/>
            <a:ext cx="2023200" cy="346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ru-RU" sz="1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Продолжи </a:t>
            </a:r>
            <a:r>
              <a:rPr lang="ru-RU" sz="18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фразу</a:t>
            </a:r>
            <a:endParaRPr lang="ru-RU" sz="1800" b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83768" y="980728"/>
            <a:ext cx="53285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Авторские дидактические игры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" name="CustomShape 1"/>
          <p:cNvSpPr/>
          <p:nvPr/>
        </p:nvSpPr>
        <p:spPr>
          <a:xfrm>
            <a:off x="1043608" y="908720"/>
            <a:ext cx="7013160" cy="4894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32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  </a:t>
            </a:r>
          </a:p>
          <a:p>
            <a:pPr algn="ctr">
              <a:lnSpc>
                <a:spcPct val="100000"/>
              </a:lnSpc>
            </a:pPr>
            <a:r>
              <a:rPr lang="ru-RU" sz="32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        </a:t>
            </a:r>
            <a:r>
              <a:rPr lang="ru-RU" sz="32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Актуальность</a:t>
            </a:r>
            <a:r>
              <a:rPr lang="ru-RU" sz="3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 </a:t>
            </a:r>
            <a:r>
              <a:rPr lang="ru-RU" sz="32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опыта</a:t>
            </a:r>
          </a:p>
          <a:p>
            <a:pPr algn="ctr">
              <a:lnSpc>
                <a:spcPct val="100000"/>
              </a:lnSpc>
            </a:pPr>
            <a:endParaRPr lang="ru-RU" sz="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indent="457200" algn="just">
              <a:lnSpc>
                <a:spcPct val="120000"/>
              </a:lnSpc>
            </a:pPr>
            <a:r>
              <a:rPr lang="ru-RU" sz="2400" b="0" strike="noStrike" spc="-1" dirty="0">
                <a:solidFill>
                  <a:srgbClr val="30303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Богатая и хорошо развитая речь служит средством полноценного общения и развития личности. Богатство  словаря есть признак высокого  развития речи ребёнка. Обогащение словарного запаса является необходимым условием для развития коммуникативных умений детей.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indent="457200" algn="just">
              <a:lnSpc>
                <a:spcPct val="120000"/>
              </a:lnSpc>
            </a:pPr>
            <a:r>
              <a:rPr lang="ru-RU" sz="2400" b="0" strike="noStrike" spc="-1" dirty="0" smtClean="0">
                <a:solidFill>
                  <a:srgbClr val="30303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Следовательно, проблема </a:t>
            </a:r>
            <a:r>
              <a:rPr lang="ru-RU" sz="2400" b="0" strike="noStrike" spc="-1" dirty="0">
                <a:solidFill>
                  <a:srgbClr val="30303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формирования словарного запаса занимает важнейшее место в развитии речи, а вопрос  о состоянии словаря и </a:t>
            </a:r>
            <a:r>
              <a:rPr lang="ru-RU" sz="2400" b="0" strike="noStrike" spc="-1" dirty="0" smtClean="0">
                <a:solidFill>
                  <a:srgbClr val="30303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методике </a:t>
            </a:r>
            <a:r>
              <a:rPr lang="ru-RU" sz="2400" b="0" strike="noStrike" spc="-1" dirty="0">
                <a:solidFill>
                  <a:srgbClr val="30303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его развития является  </a:t>
            </a:r>
            <a:r>
              <a:rPr lang="ru-RU" sz="2400" spc="-1" dirty="0" smtClean="0">
                <a:solidFill>
                  <a:srgbClr val="30303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по-настоящему </a:t>
            </a:r>
            <a:r>
              <a:rPr lang="ru-RU" sz="2400" b="0" strike="noStrike" spc="-1" dirty="0" smtClean="0">
                <a:solidFill>
                  <a:srgbClr val="30303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актуальным.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5" name="CustomShape 1"/>
          <p:cNvSpPr/>
          <p:nvPr/>
        </p:nvSpPr>
        <p:spPr>
          <a:xfrm>
            <a:off x="2915816" y="188640"/>
            <a:ext cx="3488400" cy="62068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2800" b="1" strike="noStrike" spc="-1" dirty="0"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Наши успехи</a:t>
            </a:r>
            <a:endParaRPr lang="ru-RU" sz="2800" b="0" strike="noStrike" spc="-1" dirty="0">
              <a:uFill>
                <a:solidFill>
                  <a:srgbClr val="FFFFFF"/>
                </a:solidFill>
              </a:u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6" name="Рисунок 158"/>
          <p:cNvPicPr/>
          <p:nvPr/>
        </p:nvPicPr>
        <p:blipFill>
          <a:blip r:embed="rId3" cstate="print"/>
          <a:stretch/>
        </p:blipFill>
        <p:spPr>
          <a:xfrm>
            <a:off x="323528" y="188640"/>
            <a:ext cx="2699640" cy="3816720"/>
          </a:xfrm>
          <a:prstGeom prst="rect">
            <a:avLst/>
          </a:prstGeom>
          <a:ln>
            <a:noFill/>
          </a:ln>
        </p:spPr>
      </p:pic>
      <p:pic>
        <p:nvPicPr>
          <p:cNvPr id="147" name="Рисунок 166"/>
          <p:cNvPicPr/>
          <p:nvPr/>
        </p:nvPicPr>
        <p:blipFill>
          <a:blip r:embed="rId4" cstate="print"/>
          <a:stretch/>
        </p:blipFill>
        <p:spPr>
          <a:xfrm>
            <a:off x="3347864" y="836712"/>
            <a:ext cx="2660760" cy="3763800"/>
          </a:xfrm>
          <a:prstGeom prst="rect">
            <a:avLst/>
          </a:prstGeom>
          <a:ln>
            <a:noFill/>
          </a:ln>
        </p:spPr>
      </p:pic>
      <p:pic>
        <p:nvPicPr>
          <p:cNvPr id="148" name="Рисунок 178"/>
          <p:cNvPicPr/>
          <p:nvPr/>
        </p:nvPicPr>
        <p:blipFill>
          <a:blip r:embed="rId5" cstate="print"/>
          <a:stretch/>
        </p:blipFill>
        <p:spPr>
          <a:xfrm>
            <a:off x="467544" y="2780928"/>
            <a:ext cx="2745360" cy="3881520"/>
          </a:xfrm>
          <a:prstGeom prst="rect">
            <a:avLst/>
          </a:prstGeom>
          <a:ln>
            <a:noFill/>
          </a:ln>
        </p:spPr>
      </p:pic>
      <p:pic>
        <p:nvPicPr>
          <p:cNvPr id="150" name="Рисунок 180"/>
          <p:cNvPicPr/>
          <p:nvPr/>
        </p:nvPicPr>
        <p:blipFill>
          <a:blip r:embed="rId6" cstate="print"/>
          <a:stretch/>
        </p:blipFill>
        <p:spPr>
          <a:xfrm>
            <a:off x="6300192" y="260648"/>
            <a:ext cx="2498760" cy="3533760"/>
          </a:xfrm>
          <a:prstGeom prst="rect">
            <a:avLst/>
          </a:prstGeom>
          <a:ln>
            <a:noFill/>
          </a:ln>
        </p:spPr>
      </p:pic>
      <p:pic>
        <p:nvPicPr>
          <p:cNvPr id="151" name="Рисунок 181"/>
          <p:cNvPicPr/>
          <p:nvPr/>
        </p:nvPicPr>
        <p:blipFill>
          <a:blip r:embed="rId7" cstate="print"/>
          <a:stretch/>
        </p:blipFill>
        <p:spPr>
          <a:xfrm>
            <a:off x="5868144" y="2780928"/>
            <a:ext cx="2736304" cy="3888432"/>
          </a:xfrm>
          <a:prstGeom prst="rect">
            <a:avLst/>
          </a:prstGeom>
          <a:ln>
            <a:noFill/>
          </a:ln>
        </p:spPr>
      </p:pic>
      <p:pic>
        <p:nvPicPr>
          <p:cNvPr id="149" name="Рисунок 179"/>
          <p:cNvPicPr/>
          <p:nvPr/>
        </p:nvPicPr>
        <p:blipFill>
          <a:blip r:embed="rId8" cstate="print"/>
          <a:stretch/>
        </p:blipFill>
        <p:spPr>
          <a:xfrm>
            <a:off x="3131840" y="2780928"/>
            <a:ext cx="2742840" cy="38779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Picture 2"/>
          <p:cNvPicPr/>
          <p:nvPr/>
        </p:nvPicPr>
        <p:blipFill>
          <a:blip r:embed="rId2" cstate="print"/>
          <a:srcRect b="16813"/>
          <a:stretch/>
        </p:blipFill>
        <p:spPr>
          <a:xfrm>
            <a:off x="0" y="0"/>
            <a:ext cx="9135720" cy="6849720"/>
          </a:xfrm>
          <a:prstGeom prst="rect">
            <a:avLst/>
          </a:prstGeom>
          <a:ln>
            <a:noFill/>
          </a:ln>
        </p:spPr>
      </p:pic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619672" y="3068960"/>
            <a:ext cx="5760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CustomShape 1"/>
          <p:cNvSpPr/>
          <p:nvPr/>
        </p:nvSpPr>
        <p:spPr>
          <a:xfrm>
            <a:off x="2267744" y="1196752"/>
            <a:ext cx="5904656" cy="93610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just">
              <a:lnSpc>
                <a:spcPct val="100000"/>
              </a:lnSpc>
            </a:pPr>
            <a:r>
              <a:rPr lang="ru-RU" sz="24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Цель: </a:t>
            </a:r>
            <a:r>
              <a:rPr lang="ru-RU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развитие </a:t>
            </a:r>
            <a:r>
              <a:rPr lang="ru-RU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активного словаря у </a:t>
            </a:r>
            <a:r>
              <a:rPr lang="ru-RU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детей дошкольного</a:t>
            </a:r>
            <a:r>
              <a:rPr lang="ru-RU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возраста через дидактическую игру</a:t>
            </a:r>
            <a:endParaRPr lang="ru-RU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</a:pPr>
            <a:endParaRPr lang="ru-RU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2" name="CustomShape 2"/>
          <p:cNvSpPr/>
          <p:nvPr/>
        </p:nvSpPr>
        <p:spPr>
          <a:xfrm>
            <a:off x="2267744" y="1988840"/>
            <a:ext cx="1360800" cy="429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4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Задачи</a:t>
            </a:r>
            <a:r>
              <a:rPr lang="ru-RU" sz="2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: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" name="CustomShape 3"/>
          <p:cNvSpPr/>
          <p:nvPr/>
        </p:nvSpPr>
        <p:spPr>
          <a:xfrm>
            <a:off x="1043608" y="2348880"/>
            <a:ext cx="6912768" cy="83694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ru-RU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-обеспечить количественное накопление слов, необходимых для </a:t>
            </a:r>
            <a:r>
              <a:rPr lang="ru-RU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содержательного </a:t>
            </a:r>
            <a:r>
              <a:rPr lang="ru-RU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общения;</a:t>
            </a:r>
            <a:endParaRPr lang="ru-RU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CustomShape 4"/>
          <p:cNvSpPr/>
          <p:nvPr/>
        </p:nvSpPr>
        <p:spPr>
          <a:xfrm>
            <a:off x="1043608" y="3140968"/>
            <a:ext cx="6912768" cy="86409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ru-RU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-</a:t>
            </a:r>
            <a:r>
              <a:rPr lang="ru-RU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овладение значением слов на основе их точного соотнесения к </a:t>
            </a:r>
            <a:r>
              <a:rPr lang="ru-RU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объектам </a:t>
            </a:r>
            <a:r>
              <a:rPr lang="ru-RU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окружающего мира;</a:t>
            </a:r>
            <a:endParaRPr lang="ru-RU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CustomShape 5"/>
          <p:cNvSpPr/>
          <p:nvPr/>
        </p:nvSpPr>
        <p:spPr>
          <a:xfrm>
            <a:off x="1043608" y="3861048"/>
            <a:ext cx="6912768" cy="115212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ru-RU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-</a:t>
            </a:r>
            <a:r>
              <a:rPr lang="ru-RU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освоение обобщающего значения слов  на основе выделения </a:t>
            </a:r>
            <a:r>
              <a:rPr lang="ru-RU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существенных </a:t>
            </a:r>
            <a:r>
              <a:rPr lang="ru-RU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признаков предметов и явлений; </a:t>
            </a:r>
            <a:endParaRPr lang="ru-RU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CustomShape 6"/>
          <p:cNvSpPr/>
          <p:nvPr/>
        </p:nvSpPr>
        <p:spPr>
          <a:xfrm>
            <a:off x="1043608" y="4941168"/>
            <a:ext cx="6912768" cy="1080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ru-RU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-</a:t>
            </a:r>
            <a:r>
              <a:rPr lang="ru-RU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проникновение в образный  строй речи и умений </a:t>
            </a:r>
            <a:r>
              <a:rPr lang="ru-RU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пользоваться</a:t>
            </a:r>
            <a:r>
              <a:rPr lang="ru-RU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им</a:t>
            </a:r>
            <a:r>
              <a:rPr lang="ru-RU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;</a:t>
            </a:r>
            <a:endParaRPr lang="ru-RU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7" name="CustomShape 7"/>
          <p:cNvSpPr/>
          <p:nvPr/>
        </p:nvSpPr>
        <p:spPr>
          <a:xfrm>
            <a:off x="1043608" y="5661248"/>
            <a:ext cx="2628720" cy="372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-</a:t>
            </a:r>
            <a:r>
              <a:rPr lang="ru-RU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активный </a:t>
            </a:r>
            <a:r>
              <a:rPr lang="ru-RU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словарь </a:t>
            </a:r>
            <a:endParaRPr lang="ru-RU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" name="CustomShape 1"/>
          <p:cNvSpPr/>
          <p:nvPr/>
        </p:nvSpPr>
        <p:spPr>
          <a:xfrm>
            <a:off x="1187624" y="1988840"/>
            <a:ext cx="6624736" cy="345638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indent="457200" algn="just">
              <a:lnSpc>
                <a:spcPct val="100000"/>
              </a:lnSpc>
            </a:pPr>
            <a:r>
              <a:rPr lang="ru-RU" sz="2800" b="1" u="sng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    </a:t>
            </a:r>
            <a:r>
              <a:rPr lang="ru-RU" sz="2400" b="1" u="sng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Игра</a:t>
            </a:r>
            <a:r>
              <a:rPr lang="ru-RU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ru-RU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— наиболее доступный для детей вид деятельности, способ переработки полученных из окружающего мира впечатлений, </a:t>
            </a:r>
            <a:r>
              <a:rPr lang="ru-RU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знаний.</a:t>
            </a:r>
          </a:p>
          <a:p>
            <a:pPr indent="457200" algn="just">
              <a:lnSpc>
                <a:spcPct val="100000"/>
              </a:lnSpc>
            </a:pPr>
            <a:r>
              <a:rPr lang="ru-RU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В </a:t>
            </a:r>
            <a:r>
              <a:rPr lang="ru-RU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игре ярко проявляются особенности мышления и воображения ребенка, его эмоциональность, активность, развивается потребность в общении.</a:t>
            </a:r>
            <a:endParaRPr lang="ru-RU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" name="Picture 2"/>
          <p:cNvPicPr/>
          <p:nvPr/>
        </p:nvPicPr>
        <p:blipFill>
          <a:blip r:embed="rId3" cstate="print"/>
          <a:stretch/>
        </p:blipFill>
        <p:spPr>
          <a:xfrm>
            <a:off x="1043608" y="908720"/>
            <a:ext cx="2512032" cy="2728400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52" name="CustomShape 1"/>
          <p:cNvSpPr/>
          <p:nvPr/>
        </p:nvSpPr>
        <p:spPr>
          <a:xfrm>
            <a:off x="899592" y="3501008"/>
            <a:ext cx="2805120" cy="57606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Лев Семенович </a:t>
            </a:r>
            <a:endParaRPr lang="ru-RU" sz="1800" b="1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  <a:ea typeface="DejaVu Sans"/>
            </a:endParaRPr>
          </a:p>
          <a:p>
            <a:pPr algn="ctr">
              <a:lnSpc>
                <a:spcPct val="100000"/>
              </a:lnSpc>
            </a:pPr>
            <a:r>
              <a:rPr lang="ru-RU" sz="1800" b="1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Выготский</a:t>
            </a:r>
            <a:r>
              <a:rPr lang="ru-RU" sz="18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.</a:t>
            </a:r>
            <a:endParaRPr lang="ru-RU" sz="1800" b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    Советский </a:t>
            </a:r>
            <a:r>
              <a:rPr lang="ru-RU" sz="18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психолог</a:t>
            </a:r>
            <a:endParaRPr lang="ru-RU" sz="1800" b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3" name="CustomShape 2"/>
          <p:cNvSpPr/>
          <p:nvPr/>
        </p:nvSpPr>
        <p:spPr>
          <a:xfrm>
            <a:off x="4068000" y="692640"/>
            <a:ext cx="176400" cy="361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4" name="CustomShape 3"/>
          <p:cNvSpPr/>
          <p:nvPr/>
        </p:nvSpPr>
        <p:spPr>
          <a:xfrm>
            <a:off x="3419872" y="836712"/>
            <a:ext cx="4752528" cy="547260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ru-RU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Л. С. </a:t>
            </a:r>
            <a:r>
              <a:rPr lang="ru-RU" sz="2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Выготский</a:t>
            </a:r>
            <a:r>
              <a:rPr lang="ru-RU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подчеркивал неповторимую специфику дошкольной игры. Она заключается в том, что свобода и самостоятельность играющих сочетается со строгим, безоговорочным подчинением правилам игры. Такое добровольное подчинение правилам происходит в том случае, когда они не навязываются извне, а вытекают из содержания игры, ее задач, когда их выполнение составляет главную ее прелесть. 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" name="Рисунок 89"/>
          <p:cNvPicPr/>
          <p:nvPr/>
        </p:nvPicPr>
        <p:blipFill>
          <a:blip r:embed="rId3" cstate="print"/>
          <a:stretch/>
        </p:blipFill>
        <p:spPr>
          <a:xfrm>
            <a:off x="1187624" y="1340768"/>
            <a:ext cx="6618600" cy="4645440"/>
          </a:xfrm>
          <a:prstGeom prst="rect">
            <a:avLst/>
          </a:prstGeom>
          <a:ln>
            <a:noFill/>
          </a:ln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" name="CustomShape 1"/>
          <p:cNvSpPr/>
          <p:nvPr/>
        </p:nvSpPr>
        <p:spPr>
          <a:xfrm>
            <a:off x="1907704" y="980728"/>
            <a:ext cx="5789520" cy="1485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8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     Значение </a:t>
            </a:r>
            <a:r>
              <a:rPr lang="ru-RU" sz="2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дидактической </a:t>
            </a:r>
            <a:r>
              <a:rPr lang="ru-RU" sz="28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игры: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7" name="CustomShape 2"/>
          <p:cNvSpPr/>
          <p:nvPr/>
        </p:nvSpPr>
        <p:spPr>
          <a:xfrm>
            <a:off x="827584" y="1601312"/>
            <a:ext cx="7344816" cy="525668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/>
            <a:r>
              <a:rPr lang="ru-RU" sz="2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1).</a:t>
            </a:r>
            <a:r>
              <a:rPr lang="ru-RU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 </a:t>
            </a:r>
            <a:r>
              <a:rPr lang="ru-RU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  в </a:t>
            </a:r>
            <a:r>
              <a:rPr lang="ru-RU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дидактических играх перед детьми  ставятся </a:t>
            </a:r>
            <a:r>
              <a:rPr lang="ru-RU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задачи</a:t>
            </a:r>
            <a:r>
              <a:rPr lang="ru-RU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;</a:t>
            </a:r>
            <a:endParaRPr lang="ru-RU" sz="800" b="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itchFamily="18" charset="0"/>
              <a:ea typeface="DejaVu Sans"/>
              <a:cs typeface="Times New Roman" pitchFamily="18" charset="0"/>
            </a:endParaRPr>
          </a:p>
          <a:p>
            <a:pPr algn="just"/>
            <a:endParaRPr lang="ru-RU" sz="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2).</a:t>
            </a:r>
            <a:r>
              <a:rPr lang="ru-RU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 </a:t>
            </a:r>
            <a:r>
              <a:rPr lang="ru-RU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и</a:t>
            </a:r>
            <a:r>
              <a:rPr lang="ru-RU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гры </a:t>
            </a:r>
            <a:r>
              <a:rPr lang="ru-RU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дают  возможность обучать детей разнообразным экономным и рациональным способам  решения практических задач, в этом их развивающая </a:t>
            </a:r>
            <a:r>
              <a:rPr lang="ru-RU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роль</a:t>
            </a:r>
            <a:r>
              <a:rPr lang="ru-RU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;</a:t>
            </a:r>
            <a:endParaRPr lang="ru-RU" sz="2400" b="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itchFamily="18" charset="0"/>
              <a:ea typeface="DejaVu Sans"/>
              <a:cs typeface="Times New Roman" pitchFamily="18" charset="0"/>
            </a:endParaRPr>
          </a:p>
          <a:p>
            <a:pPr algn="just"/>
            <a:endParaRPr lang="ru-RU" sz="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3).</a:t>
            </a:r>
            <a:r>
              <a:rPr lang="ru-RU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 </a:t>
            </a:r>
            <a:r>
              <a:rPr lang="ru-RU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дидактическая </a:t>
            </a:r>
            <a:r>
              <a:rPr lang="ru-RU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игра является не только формой усвоения отдельных знаний  и умений, но и способствует общему развитию </a:t>
            </a:r>
            <a:r>
              <a:rPr lang="ru-RU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ребёнка</a:t>
            </a:r>
            <a:r>
              <a:rPr lang="ru-RU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;</a:t>
            </a:r>
            <a:endParaRPr lang="ru-RU" sz="2400" b="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itchFamily="18" charset="0"/>
              <a:ea typeface="DejaVu Sans"/>
              <a:cs typeface="Times New Roman" pitchFamily="18" charset="0"/>
            </a:endParaRPr>
          </a:p>
          <a:p>
            <a:pPr algn="just"/>
            <a:endParaRPr lang="ru-RU" sz="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4). </a:t>
            </a:r>
            <a:r>
              <a:rPr lang="ru-RU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д</a:t>
            </a:r>
            <a:r>
              <a:rPr lang="ru-RU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идактическая </a:t>
            </a:r>
            <a:r>
              <a:rPr lang="ru-RU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игра решает задачи нравственного </a:t>
            </a:r>
            <a:r>
              <a:rPr lang="ru-RU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воспитания</a:t>
            </a:r>
            <a:endParaRPr lang="ru-RU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itchFamily="18" charset="0"/>
              <a:cs typeface="Times New Roman" pitchFamily="18" charset="0"/>
            </a:endParaRPr>
          </a:p>
          <a:p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" name="CustomShape 1"/>
          <p:cNvSpPr/>
          <p:nvPr/>
        </p:nvSpPr>
        <p:spPr>
          <a:xfrm>
            <a:off x="2411760" y="1268760"/>
            <a:ext cx="5385600" cy="432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Содержание</a:t>
            </a:r>
            <a:r>
              <a:rPr lang="ru-RU" sz="2800" b="1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 </a:t>
            </a:r>
            <a:r>
              <a:rPr lang="ru-RU" sz="2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словарной </a:t>
            </a:r>
            <a:r>
              <a:rPr lang="ru-RU" sz="28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работы:</a:t>
            </a:r>
            <a:r>
              <a:rPr lang="ru-RU" sz="24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9" name="CustomShape 2"/>
          <p:cNvSpPr/>
          <p:nvPr/>
        </p:nvSpPr>
        <p:spPr>
          <a:xfrm>
            <a:off x="899592" y="2060848"/>
            <a:ext cx="7304080" cy="424847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ru-RU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-расширение </a:t>
            </a:r>
            <a:r>
              <a:rPr lang="ru-RU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словаря ребёнка на основе ознакомления </a:t>
            </a:r>
            <a:r>
              <a:rPr lang="ru-RU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с</a:t>
            </a:r>
            <a:r>
              <a:rPr lang="ru-RU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постепенно </a:t>
            </a:r>
            <a:r>
              <a:rPr lang="ru-RU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увеличивающимся кругом явлений и свойств;</a:t>
            </a:r>
            <a:endParaRPr lang="ru-RU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00000"/>
              </a:lnSpc>
            </a:pPr>
            <a:endParaRPr lang="ru-RU" sz="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00000"/>
              </a:lnSpc>
            </a:pPr>
            <a:r>
              <a:rPr lang="ru-RU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-введение слов, обозначающих качества, свойства, отношения на  основе углубления знаний о предметах и явлениях окружающего мира;</a:t>
            </a:r>
            <a:endParaRPr lang="ru-RU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00000"/>
              </a:lnSpc>
            </a:pPr>
            <a:endParaRPr lang="ru-RU" sz="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00000"/>
              </a:lnSpc>
            </a:pPr>
            <a:r>
              <a:rPr lang="ru-RU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-введение слов, обозначающих элементарные понятия на основе </a:t>
            </a:r>
            <a:r>
              <a:rPr lang="ru-RU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различия </a:t>
            </a:r>
            <a:r>
              <a:rPr lang="ru-RU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и обобщения предметов по существенным </a:t>
            </a:r>
            <a:r>
              <a:rPr lang="ru-RU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признакам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" name="CustomShape 1"/>
          <p:cNvSpPr/>
          <p:nvPr/>
        </p:nvSpPr>
        <p:spPr>
          <a:xfrm>
            <a:off x="3384000" y="936000"/>
            <a:ext cx="1937520" cy="479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1" name="CustomShape 2"/>
          <p:cNvSpPr/>
          <p:nvPr/>
        </p:nvSpPr>
        <p:spPr>
          <a:xfrm>
            <a:off x="257760" y="980728"/>
            <a:ext cx="8886240" cy="452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2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Развивающая предметно-пространственная среда</a:t>
            </a:r>
            <a:endParaRPr lang="ru-RU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CustomShape 3"/>
          <p:cNvSpPr/>
          <p:nvPr/>
        </p:nvSpPr>
        <p:spPr>
          <a:xfrm>
            <a:off x="827584" y="5733256"/>
            <a:ext cx="2804400" cy="635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 </a:t>
            </a:r>
            <a:r>
              <a:rPr lang="ru-RU" sz="18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Настольно-печатные    игры</a:t>
            </a:r>
            <a:endParaRPr lang="ru-RU" sz="1800" b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CustomShape 4"/>
          <p:cNvSpPr/>
          <p:nvPr/>
        </p:nvSpPr>
        <p:spPr>
          <a:xfrm>
            <a:off x="6084168" y="3501008"/>
            <a:ext cx="2156400" cy="361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Набор игрушек</a:t>
            </a:r>
            <a:endParaRPr lang="ru-RU" sz="1800" b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4" name="Рисунок 101"/>
          <p:cNvPicPr/>
          <p:nvPr/>
        </p:nvPicPr>
        <p:blipFill>
          <a:blip r:embed="rId3" cstate="print"/>
          <a:stretch/>
        </p:blipFill>
        <p:spPr>
          <a:xfrm>
            <a:off x="3419872" y="3789040"/>
            <a:ext cx="2177640" cy="2177640"/>
          </a:xfrm>
          <a:prstGeom prst="rect">
            <a:avLst/>
          </a:prstGeom>
          <a:ln>
            <a:noFill/>
          </a:ln>
          <a:effectLst>
            <a:softEdge rad="63500"/>
          </a:effectLst>
        </p:spPr>
      </p:pic>
      <p:pic>
        <p:nvPicPr>
          <p:cNvPr id="65" name="Рисунок 102"/>
          <p:cNvPicPr/>
          <p:nvPr/>
        </p:nvPicPr>
        <p:blipFill>
          <a:blip r:embed="rId4" cstate="print"/>
          <a:stretch/>
        </p:blipFill>
        <p:spPr>
          <a:xfrm>
            <a:off x="3419872" y="1484784"/>
            <a:ext cx="2177640" cy="2177640"/>
          </a:xfrm>
          <a:prstGeom prst="rect">
            <a:avLst/>
          </a:prstGeom>
          <a:ln>
            <a:noFill/>
          </a:ln>
          <a:effectLst>
            <a:softEdge rad="63500"/>
          </a:effectLst>
        </p:spPr>
      </p:pic>
      <p:sp>
        <p:nvSpPr>
          <p:cNvPr id="66" name="CustomShape 5"/>
          <p:cNvSpPr/>
          <p:nvPr/>
        </p:nvSpPr>
        <p:spPr>
          <a:xfrm>
            <a:off x="3419872" y="5949280"/>
            <a:ext cx="2471760" cy="343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8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Лэпбук</a:t>
            </a:r>
            <a:r>
              <a:rPr lang="ru-RU" sz="1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 «</a:t>
            </a:r>
            <a:r>
              <a:rPr lang="ru-RU" sz="18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Речевичок</a:t>
            </a:r>
            <a:r>
              <a:rPr lang="ru-RU" sz="1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»</a:t>
            </a:r>
            <a:endParaRPr lang="ru-RU" sz="1800" b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" name="CustomShape 6"/>
          <p:cNvSpPr/>
          <p:nvPr/>
        </p:nvSpPr>
        <p:spPr>
          <a:xfrm>
            <a:off x="6156176" y="5949280"/>
            <a:ext cx="1709280" cy="343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Картотека игр</a:t>
            </a:r>
            <a:endParaRPr lang="ru-RU" sz="1800" b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8" name="Рисунок 105"/>
          <p:cNvPicPr/>
          <p:nvPr/>
        </p:nvPicPr>
        <p:blipFill>
          <a:blip r:embed="rId5" cstate="print"/>
          <a:stretch/>
        </p:blipFill>
        <p:spPr>
          <a:xfrm>
            <a:off x="971600" y="1412776"/>
            <a:ext cx="2124720" cy="2124720"/>
          </a:xfrm>
          <a:prstGeom prst="rect">
            <a:avLst/>
          </a:prstGeom>
          <a:ln>
            <a:noFill/>
          </a:ln>
          <a:effectLst>
            <a:softEdge rad="63500"/>
          </a:effectLst>
        </p:spPr>
      </p:pic>
      <p:pic>
        <p:nvPicPr>
          <p:cNvPr id="69" name="Рисунок 106"/>
          <p:cNvPicPr/>
          <p:nvPr/>
        </p:nvPicPr>
        <p:blipFill>
          <a:blip r:embed="rId6" cstate="print"/>
          <a:stretch/>
        </p:blipFill>
        <p:spPr>
          <a:xfrm>
            <a:off x="971600" y="3645024"/>
            <a:ext cx="2179800" cy="2179800"/>
          </a:xfrm>
          <a:prstGeom prst="rect">
            <a:avLst/>
          </a:prstGeom>
          <a:ln>
            <a:noFill/>
          </a:ln>
          <a:effectLst>
            <a:softEdge rad="63500"/>
          </a:effectLst>
        </p:spPr>
      </p:pic>
      <p:pic>
        <p:nvPicPr>
          <p:cNvPr id="70" name="Рисунок 107"/>
          <p:cNvPicPr/>
          <p:nvPr/>
        </p:nvPicPr>
        <p:blipFill>
          <a:blip r:embed="rId7" cstate="print"/>
          <a:stretch/>
        </p:blipFill>
        <p:spPr>
          <a:xfrm>
            <a:off x="5868144" y="1412776"/>
            <a:ext cx="2179800" cy="2179800"/>
          </a:xfrm>
          <a:prstGeom prst="rect">
            <a:avLst/>
          </a:prstGeom>
          <a:ln>
            <a:noFill/>
          </a:ln>
          <a:effectLst>
            <a:softEdge rad="63500"/>
          </a:effectLst>
        </p:spPr>
      </p:pic>
      <p:pic>
        <p:nvPicPr>
          <p:cNvPr id="71" name="Рисунок 108"/>
          <p:cNvPicPr/>
          <p:nvPr/>
        </p:nvPicPr>
        <p:blipFill>
          <a:blip r:embed="rId8" cstate="print"/>
          <a:stretch/>
        </p:blipFill>
        <p:spPr>
          <a:xfrm>
            <a:off x="5796136" y="3861048"/>
            <a:ext cx="2179800" cy="2179800"/>
          </a:xfrm>
          <a:prstGeom prst="rect">
            <a:avLst/>
          </a:prstGeom>
          <a:ln>
            <a:noFill/>
          </a:ln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2236</TotalTime>
  <Words>557</Words>
  <Application>Microsoft Office PowerPoint</Application>
  <PresentationFormat>Экран (4:3)</PresentationFormat>
  <Paragraphs>97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ДОШКОЛЬНОЕ ОБРАЗОВАТЕЛЬНОЕ УЧРЕЖДЕНИЕ  «ДЕТСКИЙ САД № 10  КОМБИНИРОВАННОГО ВИДА» Г. ОРЛА</dc:title>
  <dc:subject/>
  <dc:creator>SG2011</dc:creator>
  <dc:description/>
  <cp:lastModifiedBy>User</cp:lastModifiedBy>
  <cp:revision>252</cp:revision>
  <dcterms:created xsi:type="dcterms:W3CDTF">2018-01-21T19:47:00Z</dcterms:created>
  <dcterms:modified xsi:type="dcterms:W3CDTF">2023-11-22T10:09:10Z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Экран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20</vt:i4>
  </property>
</Properties>
</file>