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59" r:id="rId5"/>
    <p:sldId id="266" r:id="rId6"/>
    <p:sldId id="260" r:id="rId7"/>
    <p:sldId id="273" r:id="rId8"/>
    <p:sldId id="276" r:id="rId9"/>
    <p:sldId id="277" r:id="rId10"/>
    <p:sldId id="274" r:id="rId11"/>
    <p:sldId id="262" r:id="rId12"/>
    <p:sldId id="271" r:id="rId13"/>
    <p:sldId id="261" r:id="rId14"/>
    <p:sldId id="268" r:id="rId15"/>
    <p:sldId id="263" r:id="rId16"/>
    <p:sldId id="267" r:id="rId17"/>
    <p:sldId id="269" r:id="rId18"/>
    <p:sldId id="272" r:id="rId19"/>
    <p:sldId id="275" r:id="rId20"/>
    <p:sldId id="27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BE5"/>
    <a:srgbClr val="291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47" autoAdjust="0"/>
  </p:normalViewPr>
  <p:slideViewPr>
    <p:cSldViewPr>
      <p:cViewPr varScale="1">
        <p:scale>
          <a:sx n="89" d="100"/>
          <a:sy n="89" d="100"/>
        </p:scale>
        <p:origin x="-744" y="-11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ECA9C-F100-426F-8D10-CC92CD84CDE3}" type="datetimeFigureOut">
              <a:rPr lang="ru-RU" smtClean="0"/>
              <a:t>14.04.2022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03723-0649-41D3-A31E-66D451AD059B}" type="slidenum">
              <a:rPr lang="ru-RU" smtClean="0"/>
              <a:t>‹#›</a:t>
            </a:fld>
            <a:endParaRPr lang="ru-RU"/>
          </a:p>
        </p:txBody>
      </p:sp>
    </p:spTree>
    <p:extLst>
      <p:ext uri="{BB962C8B-B14F-4D97-AF65-F5344CB8AC3E}">
        <p14:creationId xmlns:p14="http://schemas.microsoft.com/office/powerpoint/2010/main" val="176051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C03723-0649-41D3-A31E-66D451AD059B}" type="slidenum">
              <a:rPr lang="ru-RU" smtClean="0"/>
              <a:t>4</a:t>
            </a:fld>
            <a:endParaRPr lang="ru-RU"/>
          </a:p>
        </p:txBody>
      </p:sp>
    </p:spTree>
    <p:extLst>
      <p:ext uri="{BB962C8B-B14F-4D97-AF65-F5344CB8AC3E}">
        <p14:creationId xmlns:p14="http://schemas.microsoft.com/office/powerpoint/2010/main" val="197162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C03723-0649-41D3-A31E-66D451AD059B}" type="slidenum">
              <a:rPr lang="ru-RU" smtClean="0"/>
              <a:t>18</a:t>
            </a:fld>
            <a:endParaRPr lang="ru-RU"/>
          </a:p>
        </p:txBody>
      </p:sp>
    </p:spTree>
    <p:extLst>
      <p:ext uri="{BB962C8B-B14F-4D97-AF65-F5344CB8AC3E}">
        <p14:creationId xmlns:p14="http://schemas.microsoft.com/office/powerpoint/2010/main" val="254930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18D0C8-37A4-4F91-AB7A-F87012933FBF}"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222357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18D0C8-37A4-4F91-AB7A-F87012933FBF}"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46424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18D0C8-37A4-4F91-AB7A-F87012933FBF}"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61975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18D0C8-37A4-4F91-AB7A-F87012933FBF}"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54354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918D0C8-37A4-4F91-AB7A-F87012933FBF}"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67614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918D0C8-37A4-4F91-AB7A-F87012933FBF}"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186683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18D0C8-37A4-4F91-AB7A-F87012933FBF}" type="datetimeFigureOut">
              <a:rPr lang="ru-RU" smtClean="0"/>
              <a:t>14.04.2022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341919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918D0C8-37A4-4F91-AB7A-F87012933FBF}" type="datetimeFigureOut">
              <a:rPr lang="ru-RU" smtClean="0"/>
              <a:t>14.04.2022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94883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18D0C8-37A4-4F91-AB7A-F87012933FBF}" type="datetimeFigureOut">
              <a:rPr lang="ru-RU" smtClean="0"/>
              <a:t>14.04.2022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234077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18D0C8-37A4-4F91-AB7A-F87012933FBF}"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425758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18D0C8-37A4-4F91-AB7A-F87012933FBF}"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7A4AB1-88D9-4EC4-AD2A-9F5D45EF6325}" type="slidenum">
              <a:rPr lang="ru-RU" smtClean="0"/>
              <a:t>‹#›</a:t>
            </a:fld>
            <a:endParaRPr lang="ru-RU"/>
          </a:p>
        </p:txBody>
      </p:sp>
    </p:spTree>
    <p:extLst>
      <p:ext uri="{BB962C8B-B14F-4D97-AF65-F5344CB8AC3E}">
        <p14:creationId xmlns:p14="http://schemas.microsoft.com/office/powerpoint/2010/main" val="340751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8D0C8-37A4-4F91-AB7A-F87012933FBF}" type="datetimeFigureOut">
              <a:rPr lang="ru-RU" smtClean="0"/>
              <a:t>14.04.2022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A4AB1-88D9-4EC4-AD2A-9F5D45EF6325}" type="slidenum">
              <a:rPr lang="ru-RU" smtClean="0"/>
              <a:t>‹#›</a:t>
            </a:fld>
            <a:endParaRPr lang="ru-RU"/>
          </a:p>
        </p:txBody>
      </p:sp>
    </p:spTree>
    <p:extLst>
      <p:ext uri="{BB962C8B-B14F-4D97-AF65-F5344CB8AC3E}">
        <p14:creationId xmlns:p14="http://schemas.microsoft.com/office/powerpoint/2010/main" val="115418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r>
              <a:rPr lang="ru-RU" dirty="0" smtClean="0"/>
              <a:t>Развитие речи младших дошкольников через </a:t>
            </a:r>
            <a:endParaRPr lang="ru-RU" dirty="0"/>
          </a:p>
        </p:txBody>
      </p:sp>
      <p:pic>
        <p:nvPicPr>
          <p:cNvPr id="1026"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0" y="-24114"/>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Подзаголовок 5"/>
          <p:cNvSpPr>
            <a:spLocks noGrp="1"/>
          </p:cNvSpPr>
          <p:nvPr>
            <p:ph type="subTitle" idx="1"/>
          </p:nvPr>
        </p:nvSpPr>
        <p:spPr>
          <a:xfrm>
            <a:off x="1337818" y="4941168"/>
            <a:ext cx="6832848" cy="622920"/>
          </a:xfrm>
        </p:spPr>
        <p:txBody>
          <a:bodyPr>
            <a:normAutofit fontScale="92500"/>
          </a:bodyPr>
          <a:lstStyle/>
          <a:p>
            <a:r>
              <a:rPr lang="ru-RU" sz="2000" i="1" dirty="0" smtClean="0">
                <a:solidFill>
                  <a:schemeClr val="tx1"/>
                </a:solidFill>
              </a:rPr>
              <a:t>Подготовила: Ефремова Ирина Сергеевна – воспитатель 1КК </a:t>
            </a:r>
            <a:endParaRPr lang="ru-RU" sz="2000" i="1" dirty="0">
              <a:solidFill>
                <a:schemeClr val="tx1"/>
              </a:solidFill>
            </a:endParaRPr>
          </a:p>
        </p:txBody>
      </p:sp>
      <p:sp>
        <p:nvSpPr>
          <p:cNvPr id="4" name="Прямоугольник 3"/>
          <p:cNvSpPr/>
          <p:nvPr/>
        </p:nvSpPr>
        <p:spPr>
          <a:xfrm>
            <a:off x="254533" y="260648"/>
            <a:ext cx="8856984" cy="923330"/>
          </a:xfrm>
          <a:prstGeom prst="rect">
            <a:avLst/>
          </a:prstGeom>
        </p:spPr>
        <p:txBody>
          <a:bodyPr wrap="square">
            <a:spAutoFit/>
          </a:bodyPr>
          <a:lstStyle/>
          <a:p>
            <a:pPr algn="ctr" hangingPunct="0"/>
            <a:r>
              <a:rPr lang="ru-RU" dirty="0"/>
              <a:t>МУНИЦИПАЛЬНОЕ БЮДЖЕТНОЕ </a:t>
            </a:r>
            <a:r>
              <a:rPr lang="ru-RU" dirty="0" smtClean="0"/>
              <a:t>ДОШКОЛЬНОЕ ОБРАЗОВАТЕЛЬНОЕ </a:t>
            </a:r>
            <a:r>
              <a:rPr lang="ru-RU" dirty="0"/>
              <a:t>УЧРЕЖДЕНИЕ</a:t>
            </a:r>
          </a:p>
          <a:p>
            <a:pPr algn="ctr"/>
            <a:r>
              <a:rPr lang="ru-RU" b="1" u="sng" dirty="0"/>
              <a:t>«ДЕТСКИЙ САД КОМПЕНСИРУЮЩЕГО ВИДА №34» г. Орла</a:t>
            </a:r>
            <a:endParaRPr lang="ru-RU" dirty="0"/>
          </a:p>
          <a:p>
            <a:pPr algn="ctr"/>
            <a:r>
              <a:rPr lang="ru-RU" dirty="0"/>
              <a:t>302043, г. Орел, ул. Автовокзальная д.32, тел. </a:t>
            </a:r>
            <a:r>
              <a:rPr lang="en-US" dirty="0"/>
              <a:t>(4862) 72-20-16,E-mail </a:t>
            </a:r>
            <a:r>
              <a:rPr lang="en-US" dirty="0" smtClean="0">
                <a:solidFill>
                  <a:srgbClr val="100BE5"/>
                </a:solidFill>
              </a:rPr>
              <a:t>det.sad_34@mail.ru</a:t>
            </a:r>
            <a:endParaRPr lang="ru-RU" u="sng" dirty="0">
              <a:solidFill>
                <a:srgbClr val="100BE5"/>
              </a:solidFill>
            </a:endParaRPr>
          </a:p>
        </p:txBody>
      </p:sp>
      <p:sp>
        <p:nvSpPr>
          <p:cNvPr id="7" name="Прямоугольник 6"/>
          <p:cNvSpPr/>
          <p:nvPr/>
        </p:nvSpPr>
        <p:spPr>
          <a:xfrm>
            <a:off x="520969" y="1856056"/>
            <a:ext cx="8466550" cy="1938992"/>
          </a:xfrm>
          <a:prstGeom prst="rect">
            <a:avLst/>
          </a:prstGeom>
          <a:noFill/>
          <a:ln>
            <a:noFill/>
          </a:ln>
        </p:spPr>
        <p:txBody>
          <a:bodyPr wrap="none" lIns="91440" tIns="45720" rIns="91440" bIns="45720">
            <a:spAutoFit/>
          </a:bodyPr>
          <a:lstStyle/>
          <a:p>
            <a:pPr algn="ctr"/>
            <a:r>
              <a:rPr lang="ru-RU" sz="4000" b="1" dirty="0" smtClean="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rPr>
              <a:t>«Развитие речи</a:t>
            </a:r>
            <a:r>
              <a:rPr lang="ru-RU" sz="4000" b="1" dirty="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rPr>
              <a:t> </a:t>
            </a:r>
            <a:r>
              <a:rPr lang="ru-RU" sz="4000" b="1" dirty="0" smtClean="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rPr>
              <a:t>детей</a:t>
            </a:r>
            <a:r>
              <a:rPr lang="ru-RU" sz="4000" b="1" dirty="0" smtClean="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rPr>
              <a:t> младшего</a:t>
            </a:r>
            <a:endParaRPr lang="ru-RU" sz="4000" b="1" dirty="0" smtClean="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endParaRPr>
          </a:p>
          <a:p>
            <a:pPr algn="ctr"/>
            <a:r>
              <a:rPr lang="ru-RU" sz="4000" b="1" dirty="0" smtClean="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rPr>
              <a:t> </a:t>
            </a:r>
            <a:r>
              <a:rPr lang="ru-RU" sz="4000" b="1" dirty="0" smtClean="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rPr>
              <a:t>дошкольного возраста посредством </a:t>
            </a:r>
            <a:endParaRPr lang="ru-RU" sz="4000" b="1" dirty="0" smtClean="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endParaRPr>
          </a:p>
          <a:p>
            <a:pPr algn="ctr"/>
            <a:r>
              <a:rPr lang="ru-RU" sz="4000" b="1" dirty="0" smtClean="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rPr>
              <a:t>познавательной деятельности»</a:t>
            </a:r>
            <a:endParaRPr lang="ru-RU" sz="4000" b="1" dirty="0">
              <a:ln w="12700">
                <a:solidFill>
                  <a:schemeClr val="accent1">
                    <a:lumMod val="50000"/>
                  </a:schemeClr>
                </a:solidFill>
                <a:prstDash val="solid"/>
              </a:ln>
              <a:solidFill>
                <a:schemeClr val="accent4"/>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173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0" y="-33603"/>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116632"/>
            <a:ext cx="8229600" cy="2592288"/>
          </a:xfrm>
        </p:spPr>
        <p:txBody>
          <a:bodyPr>
            <a:normAutofit fontScale="90000"/>
          </a:bodyPr>
          <a:lstStyle/>
          <a:p>
            <a:pPr algn="just"/>
            <a:r>
              <a:rPr lang="ru-RU" sz="2200" dirty="0">
                <a:latin typeface="Times New Roman" panose="02020603050405020304" pitchFamily="18" charset="0"/>
                <a:cs typeface="Times New Roman" panose="02020603050405020304" pitchFamily="18" charset="0"/>
              </a:rPr>
              <a:t>Речь неразрывно связана с познанием</a:t>
            </a:r>
            <a:r>
              <a:rPr lang="ru-RU" sz="2200" dirty="0" smtClean="0">
                <a:latin typeface="Times New Roman" panose="02020603050405020304" pitchFamily="18" charset="0"/>
                <a:cs typeface="Times New Roman" panose="02020603050405020304" pitchFamily="18" charset="0"/>
              </a:rPr>
              <a:t>. Исследования </a:t>
            </a:r>
            <a:r>
              <a:rPr lang="ru-RU" sz="2200" dirty="0">
                <a:latin typeface="Times New Roman" panose="02020603050405020304" pitchFamily="18" charset="0"/>
                <a:cs typeface="Times New Roman" panose="02020603050405020304" pitchFamily="18" charset="0"/>
              </a:rPr>
              <a:t>Л.С. Выготского, </a:t>
            </a:r>
            <a:r>
              <a:rPr lang="ru-RU" sz="2200" dirty="0" err="1">
                <a:latin typeface="Times New Roman" panose="02020603050405020304" pitchFamily="18" charset="0"/>
                <a:cs typeface="Times New Roman" panose="02020603050405020304" pitchFamily="18" charset="0"/>
              </a:rPr>
              <a:t>Л.А.Венгера</a:t>
            </a:r>
            <a:r>
              <a:rPr lang="ru-RU" sz="2200" dirty="0">
                <a:latin typeface="Times New Roman" panose="02020603050405020304" pitchFamily="18" charset="0"/>
                <a:cs typeface="Times New Roman" panose="02020603050405020304" pitchFamily="18" charset="0"/>
              </a:rPr>
              <a:t>, А.Г. Запорожца показывают, что познавательный интерес формируется более успешно при активной познавательной деятельности. Он проявляется в стремлении узнавать новое, выяснять непонятное о качествах, свойствах предметов, явлений действительности, в желании понять их сущность, найти между ними имеющиеся отношения и связи. </a:t>
            </a:r>
            <a:endParaRPr lang="ru-RU" sz="2800" b="1" dirty="0">
              <a:latin typeface="Times New Roman" panose="02020603050405020304" pitchFamily="18" charset="0"/>
              <a:cs typeface="Times New Roman" panose="02020603050405020304" pitchFamily="18" charset="0"/>
            </a:endParaRPr>
          </a:p>
        </p:txBody>
      </p:sp>
      <p:pic>
        <p:nvPicPr>
          <p:cNvPr id="5122" name="Picture 2" descr="H:\Библиотека\Воспитатель\фото\Познавательное развитие\IMG_20220407_111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80928"/>
            <a:ext cx="2928335" cy="22048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Библиотека\Воспитатель\фото\Познавательное развитие\IMG_20220408_1701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9188" y="4568650"/>
            <a:ext cx="2952328" cy="22229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Библиотека\Воспитатель\фото\Познавательное развитие\16348964820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593649"/>
            <a:ext cx="291465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Библиотека\Воспитатель\фото\Познавательное развитие\IMG_20220328_12021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457" r="17880"/>
          <a:stretch/>
        </p:blipFill>
        <p:spPr bwMode="auto">
          <a:xfrm>
            <a:off x="2816324" y="2593649"/>
            <a:ext cx="3016228" cy="217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5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864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48559" y="188640"/>
            <a:ext cx="8229600" cy="926976"/>
          </a:xfrm>
        </p:spPr>
        <p:txBody>
          <a:bodyPr>
            <a:noAutofit/>
          </a:bodyPr>
          <a:lstStyle/>
          <a:p>
            <a:r>
              <a:rPr lang="ru-RU" sz="2400" b="1" dirty="0">
                <a:latin typeface="Times New Roman" panose="02020603050405020304" pitchFamily="18" charset="0"/>
                <a:cs typeface="Times New Roman" panose="02020603050405020304" pitchFamily="18" charset="0"/>
              </a:rPr>
              <a:t>Развитие речи </a:t>
            </a:r>
            <a:r>
              <a:rPr lang="ru-RU" sz="2400" b="1" dirty="0" smtClean="0">
                <a:latin typeface="Times New Roman" panose="02020603050405020304" pitchFamily="18" charset="0"/>
                <a:cs typeface="Times New Roman" panose="02020603050405020304" pitchFamily="18" charset="0"/>
              </a:rPr>
              <a:t>детей младшего дошкольного возраста посредством  формирования </a:t>
            </a:r>
            <a:r>
              <a:rPr lang="ru-RU" sz="2400" b="1" dirty="0" smtClean="0">
                <a:latin typeface="Times New Roman" panose="02020603050405020304" pitchFamily="18" charset="0"/>
                <a:cs typeface="Times New Roman" panose="02020603050405020304" pitchFamily="18" charset="0"/>
              </a:rPr>
              <a:t>целостной картины мира.</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1124744"/>
            <a:ext cx="5184576" cy="5589240"/>
          </a:xfrm>
        </p:spPr>
        <p:txBody>
          <a:bodyPr>
            <a:noAutofit/>
          </a:bodyPr>
          <a:lstStyle/>
          <a:p>
            <a:pPr marL="0" indent="0" algn="just">
              <a:buNone/>
            </a:pPr>
            <a:r>
              <a:rPr lang="ru-RU" sz="1600" dirty="0" smtClean="0">
                <a:latin typeface="Times New Roman" panose="02020603050405020304" pitchFamily="18" charset="0"/>
                <a:cs typeface="Times New Roman" panose="02020603050405020304" pitchFamily="18" charset="0"/>
              </a:rPr>
              <a:t>        Ежедневно </a:t>
            </a:r>
            <a:r>
              <a:rPr lang="ru-RU" sz="1600" dirty="0">
                <a:latin typeface="Times New Roman" panose="02020603050405020304" pitchFamily="18" charset="0"/>
                <a:cs typeface="Times New Roman" panose="02020603050405020304" pitchFamily="18" charset="0"/>
              </a:rPr>
              <a:t>дети познают все новые и новые предметы, стремятся узнать не только их названия, но и черты сходства, задумываются над простейшими причинами наблюдаемых явлений</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Дети учатся видеть, слушать, ощупывать и осязать, тем самым создаётся чувственная основа для слова</a:t>
            </a:r>
            <a:r>
              <a:rPr lang="ru-RU" sz="1600" dirty="0" smtClean="0">
                <a:latin typeface="Times New Roman" panose="02020603050405020304" pitchFamily="18" charset="0"/>
                <a:cs typeface="Times New Roman" panose="02020603050405020304" pitchFamily="18" charset="0"/>
              </a:rPr>
              <a:t>.</a:t>
            </a:r>
          </a:p>
          <a:p>
            <a:pPr marL="0" indent="0" algn="just">
              <a:buNone/>
            </a:pPr>
            <a:r>
              <a:rPr lang="ru-RU" sz="1600" dirty="0" smtClean="0">
                <a:latin typeface="Times New Roman" panose="02020603050405020304" pitchFamily="18" charset="0"/>
                <a:cs typeface="Times New Roman" panose="02020603050405020304" pitchFamily="18" charset="0"/>
              </a:rPr>
              <a:t>       Игра </a:t>
            </a:r>
            <a:r>
              <a:rPr lang="ru-RU" sz="1600" dirty="0">
                <a:latin typeface="Times New Roman" panose="02020603050405020304" pitchFamily="18" charset="0"/>
                <a:cs typeface="Times New Roman" panose="02020603050405020304" pitchFamily="18" charset="0"/>
              </a:rPr>
              <a:t>является основным видом деятельности дошкольников! Основным критерием подбора игр являются речевые возможности  младших дошкольников и степень их участия в них. </a:t>
            </a:r>
            <a:endParaRPr lang="ru-RU" sz="1600" dirty="0" smtClean="0">
              <a:latin typeface="Times New Roman" panose="02020603050405020304" pitchFamily="18" charset="0"/>
              <a:cs typeface="Times New Roman" panose="02020603050405020304" pitchFamily="18" charset="0"/>
            </a:endParaRPr>
          </a:p>
          <a:p>
            <a:pPr marL="0" indent="0" algn="just">
              <a:buNone/>
            </a:pPr>
            <a:r>
              <a:rPr lang="ru-RU" sz="1600" dirty="0" smtClean="0">
                <a:latin typeface="Times New Roman" panose="02020603050405020304" pitchFamily="18" charset="0"/>
                <a:cs typeface="Times New Roman" panose="02020603050405020304" pitchFamily="18" charset="0"/>
              </a:rPr>
              <a:t>       Обучение сюжетно-ролевой игре следует начинать с простых действий: "</a:t>
            </a:r>
            <a:r>
              <a:rPr lang="ru-RU" sz="1600" dirty="0">
                <a:latin typeface="Times New Roman" panose="02020603050405020304" pitchFamily="18" charset="0"/>
                <a:cs typeface="Times New Roman" panose="02020603050405020304" pitchFamily="18" charset="0"/>
              </a:rPr>
              <a:t>Уложим куклу спать"; "Напоим куклу чаем". Сюжет игры подсказывает взрослый. Он является участником игр. Показывая, как надо играть, следует все действия обозначать словом. Если игра проводится впервые, то необходимо "проиграть" весь речевой сюжет на глазах у детей. </a:t>
            </a:r>
          </a:p>
          <a:p>
            <a:pPr marL="0" indent="0" algn="just">
              <a:buNone/>
            </a:pPr>
            <a:r>
              <a:rPr lang="ru-RU" sz="1600" dirty="0">
                <a:latin typeface="Times New Roman" panose="02020603050405020304" pitchFamily="18" charset="0"/>
                <a:cs typeface="Times New Roman" panose="02020603050405020304" pitchFamily="18" charset="0"/>
              </a:rPr>
              <a:t>       В процессе игровой деятельности, задавая вопросы ребёнку и побуждая фантазию, творчество детей мы заставляем его самостоятельно открывать окружающий мир и его закономерности, дети моделируют реальные и вымышленные ситуации в созданном ими мире</a:t>
            </a:r>
            <a:r>
              <a:rPr lang="ru-RU" sz="1600" dirty="0" smtClean="0">
                <a:latin typeface="Times New Roman" panose="02020603050405020304" pitchFamily="18" charset="0"/>
                <a:cs typeface="Times New Roman" panose="02020603050405020304" pitchFamily="18" charset="0"/>
              </a:rPr>
              <a:t>. </a:t>
            </a:r>
          </a:p>
        </p:txBody>
      </p:sp>
      <p:pic>
        <p:nvPicPr>
          <p:cNvPr id="5123" name="Picture 3" descr="H:\Библиотека\Воспитатель\фото\IMG_20220412_1542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340768"/>
            <a:ext cx="2843808" cy="21412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Библиотека\Воспитатель\фото\IMG_20220412_1539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4221" y="3645606"/>
            <a:ext cx="3119606"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15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864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274638"/>
            <a:ext cx="8229600" cy="490066"/>
          </a:xfrm>
        </p:spPr>
        <p:txBody>
          <a:bodyPr>
            <a:normAutofit fontScale="90000"/>
          </a:bodyPr>
          <a:lstStyle/>
          <a:p>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i="1" dirty="0"/>
              <a:t/>
            </a:r>
            <a:br>
              <a:rPr lang="ru-RU" i="1" dirty="0"/>
            </a:br>
            <a:endParaRPr lang="ru-RU" dirty="0"/>
          </a:p>
        </p:txBody>
      </p:sp>
      <p:sp>
        <p:nvSpPr>
          <p:cNvPr id="3" name="Объект 2"/>
          <p:cNvSpPr>
            <a:spLocks noGrp="1"/>
          </p:cNvSpPr>
          <p:nvPr>
            <p:ph idx="1"/>
          </p:nvPr>
        </p:nvSpPr>
        <p:spPr>
          <a:xfrm>
            <a:off x="457200" y="764704"/>
            <a:ext cx="8229600" cy="5361459"/>
          </a:xfrm>
        </p:spPr>
        <p:txBody>
          <a:bodyPr>
            <a:normAutofit/>
          </a:bodyPr>
          <a:lstStyle/>
          <a:p>
            <a:pPr marL="0" indent="0">
              <a:buNone/>
            </a:pPr>
            <a:r>
              <a:rPr lang="ru-RU" dirty="0"/>
              <a:t> </a:t>
            </a:r>
            <a:endParaRPr lang="ru-RU" sz="2600" dirty="0">
              <a:latin typeface="Times New Roman" panose="02020603050405020304" pitchFamily="18" charset="0"/>
              <a:cs typeface="Times New Roman" panose="02020603050405020304" pitchFamily="18" charset="0"/>
            </a:endParaRPr>
          </a:p>
        </p:txBody>
      </p:sp>
      <p:pic>
        <p:nvPicPr>
          <p:cNvPr id="5" name="Picture 2" descr="H:\Библиотека\Воспитатель\фото\IMG_20220412_175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781" y="3861048"/>
            <a:ext cx="3762052" cy="283260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70871" y="188640"/>
            <a:ext cx="8784976" cy="397031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Главной </a:t>
            </a:r>
            <a:r>
              <a:rPr lang="ru-RU" dirty="0">
                <a:latin typeface="Times New Roman" panose="02020603050405020304" pitchFamily="18" charset="0"/>
                <a:cs typeface="Times New Roman" panose="02020603050405020304" pitchFamily="18" charset="0"/>
              </a:rPr>
              <a:t>задачей остается фиксация в слове основных свойств предметов и явлений окружающей действительности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Описывая </a:t>
            </a:r>
            <a:r>
              <a:rPr lang="ru-RU" dirty="0">
                <a:latin typeface="Times New Roman" panose="02020603050405020304" pitchFamily="18" charset="0"/>
                <a:cs typeface="Times New Roman" panose="02020603050405020304" pitchFamily="18" charset="0"/>
              </a:rPr>
              <a:t>или рассказывая о каком – то предмете или явлении, </a:t>
            </a:r>
            <a:r>
              <a:rPr lang="ru-RU" dirty="0" smtClean="0">
                <a:latin typeface="Times New Roman" panose="02020603050405020304" pitchFamily="18" charset="0"/>
                <a:cs typeface="Times New Roman" panose="02020603050405020304" pitchFamily="18" charset="0"/>
              </a:rPr>
              <a:t>педагог упражняет </a:t>
            </a:r>
            <a:r>
              <a:rPr lang="ru-RU" dirty="0">
                <a:latin typeface="Times New Roman" panose="02020603050405020304" pitchFamily="18" charset="0"/>
                <a:cs typeface="Times New Roman" panose="02020603050405020304" pitchFamily="18" charset="0"/>
              </a:rPr>
              <a:t>детей в согласовании слов в предложении.</a:t>
            </a:r>
          </a:p>
          <a:p>
            <a:pPr algn="just"/>
            <a:r>
              <a:rPr lang="ru-RU" dirty="0">
                <a:latin typeface="Times New Roman" panose="02020603050405020304" pitchFamily="18" charset="0"/>
                <a:cs typeface="Times New Roman" panose="02020603050405020304" pitchFamily="18" charset="0"/>
              </a:rPr>
              <a:t>            У воспитанников совершенствуется умение образовывать </a:t>
            </a:r>
            <a:r>
              <a:rPr lang="ru-RU" i="1" dirty="0">
                <a:latin typeface="Times New Roman" panose="02020603050405020304" pitchFamily="18" charset="0"/>
                <a:cs typeface="Times New Roman" panose="02020603050405020304" pitchFamily="18" charset="0"/>
              </a:rPr>
              <a:t>(по образцу)</a:t>
            </a:r>
            <a:r>
              <a:rPr lang="ru-RU" dirty="0">
                <a:latin typeface="Times New Roman" panose="02020603050405020304" pitchFamily="18" charset="0"/>
                <a:cs typeface="Times New Roman" panose="02020603050405020304" pitchFamily="18" charset="0"/>
              </a:rPr>
              <a:t> однокоренные </a:t>
            </a:r>
            <a:r>
              <a:rPr lang="ru-RU" dirty="0" smtClean="0">
                <a:latin typeface="Times New Roman" panose="02020603050405020304" pitchFamily="18" charset="0"/>
                <a:cs typeface="Times New Roman" panose="02020603050405020304" pitchFamily="18" charset="0"/>
              </a:rPr>
              <a:t>слова, </a:t>
            </a:r>
            <a:r>
              <a:rPr lang="ru-RU" dirty="0" smtClean="0">
                <a:latin typeface="Times New Roman" panose="02020603050405020304" pitchFamily="18" charset="0"/>
                <a:cs typeface="Times New Roman" panose="02020603050405020304" pitchFamily="18" charset="0"/>
              </a:rPr>
              <a:t>образование </a:t>
            </a:r>
            <a:r>
              <a:rPr lang="ru-RU" dirty="0">
                <a:latin typeface="Times New Roman" panose="02020603050405020304" pitchFamily="18" charset="0"/>
                <a:cs typeface="Times New Roman" panose="02020603050405020304" pitchFamily="18" charset="0"/>
              </a:rPr>
              <a:t>прилагательных от существительных, образование множественного числа </a:t>
            </a:r>
            <a:r>
              <a:rPr lang="ru-RU" dirty="0" smtClean="0">
                <a:latin typeface="Times New Roman" panose="02020603050405020304" pitchFamily="18" charset="0"/>
                <a:cs typeface="Times New Roman" panose="02020603050405020304" pitchFamily="18" charset="0"/>
              </a:rPr>
              <a:t>существительных </a:t>
            </a:r>
            <a:r>
              <a:rPr lang="ru-RU" dirty="0" smtClean="0">
                <a:latin typeface="Times New Roman" panose="02020603050405020304" pitchFamily="18" charset="0"/>
                <a:cs typeface="Times New Roman" panose="02020603050405020304" pitchFamily="18" charset="0"/>
              </a:rPr>
              <a:t>и т.д.</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Для развития речи </a:t>
            </a:r>
            <a:r>
              <a:rPr lang="ru-RU" dirty="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а данном этапе можно применять дидактические игры, театрализованную деятельность</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набору картинок с последовательно развивающимся </a:t>
            </a:r>
            <a:r>
              <a:rPr lang="ru-RU" dirty="0" smtClean="0">
                <a:latin typeface="Times New Roman" panose="02020603050405020304" pitchFamily="18" charset="0"/>
                <a:cs typeface="Times New Roman" panose="02020603050405020304" pitchFamily="18" charset="0"/>
              </a:rPr>
              <a:t>действием ребенок учится описанию и составлению рассказа.</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дальнейшем накопленный словарь послужит детям базой для развития связной речи: описания предметов и явлений действительности, выделения их существенных и несущественных признаков, установления связи между явлениями и событиями в окружающем мире.</a:t>
            </a:r>
          </a:p>
        </p:txBody>
      </p:sp>
      <p:pic>
        <p:nvPicPr>
          <p:cNvPr id="6146" name="Picture 2" descr="H:\Библиотека\Воспитатель\фото\IMG_20220412_1555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158958"/>
            <a:ext cx="3312368" cy="24940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Библиотека\Воспитатель\фото\Познавательное развитие\IMG_20220405_07500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55" r="42589"/>
          <a:stretch/>
        </p:blipFill>
        <p:spPr bwMode="auto">
          <a:xfrm>
            <a:off x="3779912" y="3861484"/>
            <a:ext cx="1839010" cy="289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22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0" y="-23647"/>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24815" y="116632"/>
            <a:ext cx="8229600" cy="576064"/>
          </a:xfrm>
        </p:spPr>
        <p:txBody>
          <a:bodyPr>
            <a:normAutofit/>
          </a:bodyPr>
          <a:lstStyle/>
          <a:p>
            <a:r>
              <a:rPr lang="ru-RU" sz="2800" b="1" dirty="0" smtClean="0">
                <a:latin typeface="Times New Roman" panose="02020603050405020304" pitchFamily="18" charset="0"/>
                <a:cs typeface="Times New Roman" panose="02020603050405020304" pitchFamily="18" charset="0"/>
              </a:rPr>
              <a:t>Наблюдение</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30787" y="3933056"/>
            <a:ext cx="8712968" cy="2592288"/>
          </a:xfrm>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Наблюдая </a:t>
            </a:r>
            <a:r>
              <a:rPr lang="ru-RU" sz="1800" dirty="0">
                <a:latin typeface="Times New Roman" panose="02020603050405020304" pitchFamily="18" charset="0"/>
                <a:cs typeface="Times New Roman" panose="02020603050405020304" pitchFamily="18" charset="0"/>
              </a:rPr>
              <a:t>сильный дождь из окна, дети видят, как стекает вода по стёклам, какие лужи после дождя на </a:t>
            </a:r>
            <a:r>
              <a:rPr lang="ru-RU" sz="1800" dirty="0" smtClean="0">
                <a:latin typeface="Times New Roman" panose="02020603050405020304" pitchFamily="18" charset="0"/>
                <a:cs typeface="Times New Roman" panose="02020603050405020304" pitchFamily="18" charset="0"/>
              </a:rPr>
              <a:t>дорогах</a:t>
            </a: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После нескольких наблюдений обговариваем</a:t>
            </a:r>
            <a:r>
              <a:rPr lang="ru-RU" sz="1800" dirty="0">
                <a:latin typeface="Times New Roman" panose="02020603050405020304" pitchFamily="18" charset="0"/>
                <a:cs typeface="Times New Roman" panose="02020603050405020304" pitchFamily="18" charset="0"/>
              </a:rPr>
              <a:t>: дождь бывает разный (холодный, тёплый, моросящий, крупный, ливневый). Чаще всего дождь идёт тогда, когда на небе появляются тучи, но бывает иногда и при хорошей погоде, когда светит солнышко, такой дождик называют «грибной». Он тёплый и быстро проходит. Для формирования у детей интереса к этому явлению подойдет стихотворение З. </a:t>
            </a:r>
            <a:r>
              <a:rPr lang="ru-RU" sz="1800" dirty="0" smtClean="0">
                <a:latin typeface="Times New Roman" panose="02020603050405020304" pitchFamily="18" charset="0"/>
                <a:cs typeface="Times New Roman" panose="02020603050405020304" pitchFamily="18" charset="0"/>
              </a:rPr>
              <a:t>Александровой «Дождик</a:t>
            </a:r>
            <a:r>
              <a:rPr lang="ru-RU" sz="1800" dirty="0">
                <a:latin typeface="Times New Roman" panose="02020603050405020304" pitchFamily="18" charset="0"/>
                <a:cs typeface="Times New Roman" panose="02020603050405020304" pitchFamily="18" charset="0"/>
              </a:rPr>
              <a:t>», русскую народную </a:t>
            </a:r>
            <a:r>
              <a:rPr lang="ru-RU" sz="1800" dirty="0" err="1">
                <a:latin typeface="Times New Roman" panose="02020603050405020304" pitchFamily="18" charset="0"/>
                <a:cs typeface="Times New Roman" panose="02020603050405020304" pitchFamily="18" charset="0"/>
              </a:rPr>
              <a:t>потешку</a:t>
            </a:r>
            <a:r>
              <a:rPr lang="ru-RU" sz="1800" dirty="0">
                <a:latin typeface="Times New Roman" panose="02020603050405020304" pitchFamily="18" charset="0"/>
                <a:cs typeface="Times New Roman" panose="02020603050405020304" pitchFamily="18" charset="0"/>
              </a:rPr>
              <a:t> «Дождик» и др. </a:t>
            </a:r>
            <a:r>
              <a:rPr lang="ru-RU" sz="1800" dirty="0" smtClean="0">
                <a:latin typeface="Times New Roman" panose="02020603050405020304" pitchFamily="18" charset="0"/>
                <a:cs typeface="Times New Roman" panose="02020603050405020304" pitchFamily="18" charset="0"/>
              </a:rPr>
              <a:t>Обговариваем почему выползают черви на дорогу </a:t>
            </a: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сравниваем </a:t>
            </a:r>
            <a:r>
              <a:rPr lang="ru-RU" sz="1800" dirty="0" smtClean="0">
                <a:latin typeface="Times New Roman" panose="02020603050405020304" pitchFamily="18" charset="0"/>
                <a:cs typeface="Times New Roman" panose="02020603050405020304" pitchFamily="18" charset="0"/>
              </a:rPr>
              <a:t>их по длине</a:t>
            </a:r>
            <a:r>
              <a:rPr lang="ru-RU" sz="1800" dirty="0" smtClean="0">
                <a:latin typeface="Times New Roman" panose="02020603050405020304" pitchFamily="18" charset="0"/>
                <a:cs typeface="Times New Roman" panose="02020603050405020304" pitchFamily="18" charset="0"/>
              </a:rPr>
              <a:t>). Ищем взаимосвязь с сорокой, которая слетела с ветки на дорожку.</a:t>
            </a:r>
            <a:endParaRPr lang="ru-RU" sz="1800" dirty="0"/>
          </a:p>
        </p:txBody>
      </p:sp>
      <p:pic>
        <p:nvPicPr>
          <p:cNvPr id="5" name="Picture 2" descr="H:\Библиотека\Воспитатель\фото\Познавательное развитие\IMG_20220401_112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83" y="1844824"/>
            <a:ext cx="2445529" cy="18413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Библиотека\Воспитатель\фото\Познавательное развитие\IMG_20220408_1702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4145" y="1844824"/>
            <a:ext cx="2537916" cy="19109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Библиотека\Воспитатель\фото\Познавательное развитие\IMG_20220411_07053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7" t="733" r="-859" b="-733"/>
          <a:stretch/>
        </p:blipFill>
        <p:spPr bwMode="auto">
          <a:xfrm>
            <a:off x="3285093" y="1844824"/>
            <a:ext cx="2289835" cy="19518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9272" y="764704"/>
            <a:ext cx="8483208" cy="923330"/>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Умение </a:t>
            </a:r>
            <a:r>
              <a:rPr lang="ru-RU" dirty="0">
                <a:latin typeface="Times New Roman" panose="02020603050405020304" pitchFamily="18" charset="0"/>
                <a:cs typeface="Times New Roman" panose="02020603050405020304" pitchFamily="18" charset="0"/>
              </a:rPr>
              <a:t>наблюдать вырабатываемое в процессе познания окружающего, рождает привычку делать выводы, воспитывает логику мысли, чёткость и красоту речи – развитие мышления и речи идёт как единый процесс.</a:t>
            </a:r>
          </a:p>
        </p:txBody>
      </p:sp>
    </p:spTree>
    <p:extLst>
      <p:ext uri="{BB962C8B-B14F-4D97-AF65-F5344CB8AC3E}">
        <p14:creationId xmlns:p14="http://schemas.microsoft.com/office/powerpoint/2010/main" val="3963814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0" y="-5118"/>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274638"/>
            <a:ext cx="1450504" cy="490066"/>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3" name="Объект 2"/>
          <p:cNvSpPr>
            <a:spLocks noGrp="1"/>
          </p:cNvSpPr>
          <p:nvPr>
            <p:ph idx="1"/>
          </p:nvPr>
        </p:nvSpPr>
        <p:spPr>
          <a:xfrm>
            <a:off x="457200" y="332656"/>
            <a:ext cx="8229600" cy="3384376"/>
          </a:xfrm>
        </p:spPr>
        <p:txBody>
          <a:bodyPr>
            <a:normAutofit fontScale="92500" lnSpcReduction="10000"/>
          </a:bodyPr>
          <a:lstStyle/>
          <a:p>
            <a:pPr marL="0" indent="0" algn="just">
              <a:buNone/>
            </a:pPr>
            <a:r>
              <a:rPr lang="ru-RU" sz="2000" dirty="0" smtClean="0">
                <a:latin typeface="Times New Roman" panose="02020603050405020304" pitchFamily="18" charset="0"/>
                <a:cs typeface="Times New Roman" panose="02020603050405020304" pitchFamily="18" charset="0"/>
              </a:rPr>
              <a:t>        Для </a:t>
            </a:r>
            <a:r>
              <a:rPr lang="ru-RU" sz="2000" dirty="0">
                <a:latin typeface="Times New Roman" panose="02020603050405020304" pitchFamily="18" charset="0"/>
                <a:cs typeface="Times New Roman" panose="02020603050405020304" pitchFamily="18" charset="0"/>
              </a:rPr>
              <a:t>показа взаимосвязи живой и неживой природы, обращаем  внимание, какая становиться зелень после дождя, как легко дышится. Дети убедились, что дождь – это вода. Сравнили воду из под крана и из лужи, отметили: в луже вода грязная, а из под крана – чистая. Если воду из под крана вскипятить, то она подходит для питья, а из лужи для питья не подходит, зато в этой луже может помыть свои крылышки воробей. </a:t>
            </a:r>
            <a:r>
              <a:rPr lang="ru-RU" sz="2000" dirty="0" smtClean="0">
                <a:latin typeface="Times New Roman" panose="02020603050405020304" pitchFamily="18" charset="0"/>
                <a:cs typeface="Times New Roman" panose="02020603050405020304" pitchFamily="18" charset="0"/>
              </a:rPr>
              <a:t>Используем </a:t>
            </a:r>
            <a:r>
              <a:rPr lang="ru-RU" sz="2000" dirty="0">
                <a:latin typeface="Times New Roman" panose="02020603050405020304" pitchFamily="18" charset="0"/>
                <a:cs typeface="Times New Roman" panose="02020603050405020304" pitchFamily="18" charset="0"/>
              </a:rPr>
              <a:t>чтение стихотворения А. </a:t>
            </a:r>
            <a:r>
              <a:rPr lang="ru-RU" sz="2000" dirty="0" err="1">
                <a:latin typeface="Times New Roman" panose="02020603050405020304" pitchFamily="18" charset="0"/>
                <a:cs typeface="Times New Roman" panose="02020603050405020304" pitchFamily="18" charset="0"/>
              </a:rPr>
              <a:t>Барто</a:t>
            </a:r>
            <a:r>
              <a:rPr lang="ru-RU" sz="2000" dirty="0">
                <a:latin typeface="Times New Roman" panose="02020603050405020304" pitchFamily="18" charset="0"/>
                <a:cs typeface="Times New Roman" panose="02020603050405020304" pitchFamily="18" charset="0"/>
              </a:rPr>
              <a:t> «Воробей</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dirty="0" smtClean="0">
                <a:latin typeface="Times New Roman" panose="02020603050405020304" pitchFamily="18" charset="0"/>
                <a:cs typeface="Times New Roman" panose="02020603050405020304" pitchFamily="18" charset="0"/>
              </a:rPr>
              <a:t>         Полезны </a:t>
            </a:r>
            <a:r>
              <a:rPr lang="ru-RU" sz="2000" dirty="0">
                <a:latin typeface="Times New Roman" panose="02020603050405020304" pitchFamily="18" charset="0"/>
                <a:cs typeface="Times New Roman" panose="02020603050405020304" pitchFamily="18" charset="0"/>
              </a:rPr>
              <a:t>речевые игры, в ходе которых ребёнок должен как можно больше подобрать признаков к предмету, например, «Из чего сделаны», </a:t>
            </a:r>
            <a:r>
              <a:rPr lang="ru-RU"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Назови такой же по цвету», «Назови слова </a:t>
            </a:r>
            <a:r>
              <a:rPr lang="ru-RU" sz="2000" dirty="0">
                <a:latin typeface="Times New Roman" panose="02020603050405020304" pitchFamily="18" charset="0"/>
                <a:cs typeface="Times New Roman" panose="02020603050405020304" pitchFamily="18" charset="0"/>
              </a:rPr>
              <a:t>со сходным </a:t>
            </a:r>
            <a:r>
              <a:rPr lang="ru-RU" sz="2000" dirty="0" smtClean="0">
                <a:latin typeface="Times New Roman" panose="02020603050405020304" pitchFamily="18" charset="0"/>
                <a:cs typeface="Times New Roman" panose="02020603050405020304" pitchFamily="18" charset="0"/>
              </a:rPr>
              <a:t>значением» </a:t>
            </a:r>
            <a:r>
              <a:rPr lang="ru-RU" sz="2000" i="1" dirty="0">
                <a:latin typeface="Times New Roman" panose="02020603050405020304" pitchFamily="18" charset="0"/>
                <a:cs typeface="Times New Roman" panose="02020603050405020304" pitchFamily="18" charset="0"/>
              </a:rPr>
              <a:t>(шалун — озорник — проказник), </a:t>
            </a:r>
            <a:r>
              <a:rPr lang="ru-RU" sz="2000" dirty="0">
                <a:latin typeface="Times New Roman" panose="02020603050405020304" pitchFamily="18" charset="0"/>
                <a:cs typeface="Times New Roman" panose="02020603050405020304" pitchFamily="18" charset="0"/>
              </a:rPr>
              <a:t>«Назови слова </a:t>
            </a:r>
            <a:r>
              <a:rPr lang="ru-RU" sz="2000" dirty="0" smtClean="0">
                <a:latin typeface="Times New Roman" panose="02020603050405020304" pitchFamily="18" charset="0"/>
                <a:cs typeface="Times New Roman" panose="02020603050405020304" pitchFamily="18" charset="0"/>
              </a:rPr>
              <a:t>с </a:t>
            </a:r>
            <a:r>
              <a:rPr lang="ru-RU" sz="2000" dirty="0">
                <a:latin typeface="Times New Roman" panose="02020603050405020304" pitchFamily="18" charset="0"/>
                <a:cs typeface="Times New Roman" panose="02020603050405020304" pitchFamily="18" charset="0"/>
              </a:rPr>
              <a:t>противоположным </a:t>
            </a:r>
            <a:r>
              <a:rPr lang="ru-RU" sz="2000" dirty="0" smtClean="0">
                <a:latin typeface="Times New Roman" panose="02020603050405020304" pitchFamily="18" charset="0"/>
                <a:cs typeface="Times New Roman" panose="02020603050405020304" pitchFamily="18" charset="0"/>
              </a:rPr>
              <a:t>значением»</a:t>
            </a:r>
            <a:r>
              <a:rPr lang="ru-RU" sz="2000"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(слабый — сильный, пасмурно — солнечно)</a:t>
            </a:r>
            <a:r>
              <a:rPr lang="ru-RU"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3074" name="Picture 2" descr="H:\Библиотека\Воспитатель\фото\Познавательное развитие\IMG_20220408_1658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645024"/>
            <a:ext cx="353851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Библиотека\Воспитатель\фото\Познавательное развитие\IMG_20220411_0705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645024"/>
            <a:ext cx="3569769" cy="268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15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864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p:txBody>
          <a:bodyPr>
            <a:noAutofit/>
          </a:bodyPr>
          <a:lstStyle/>
          <a:p>
            <a:r>
              <a:rPr lang="ru-RU" sz="2400" b="1" dirty="0" smtClean="0">
                <a:latin typeface="Times New Roman" panose="02020603050405020304" pitchFamily="18" charset="0"/>
                <a:cs typeface="Times New Roman" panose="02020603050405020304" pitchFamily="18" charset="0"/>
              </a:rPr>
              <a:t>Развитие речи </a:t>
            </a:r>
            <a:r>
              <a:rPr lang="ru-RU" sz="2400" b="1" dirty="0" smtClean="0">
                <a:latin typeface="Times New Roman" panose="02020603050405020304" pitchFamily="18" charset="0"/>
                <a:cs typeface="Times New Roman" panose="02020603050405020304" pitchFamily="18" charset="0"/>
              </a:rPr>
              <a:t>детей младшего дошкольного возраста посредством познавательно-исследовательской деятельности.</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1"/>
            <a:ext cx="8229600" cy="1252735"/>
          </a:xfrm>
        </p:spPr>
        <p:txBody>
          <a:bodyPr>
            <a:normAutofit/>
          </a:bodyPr>
          <a:lstStyle/>
          <a:p>
            <a:pPr marL="0" indent="0" algn="just">
              <a:buNone/>
            </a:pPr>
            <a:r>
              <a:rPr lang="ru-RU" altLang="ru-RU" sz="2000" dirty="0" smtClean="0">
                <a:latin typeface="Times New Roman" panose="02020603050405020304" pitchFamily="18" charset="0"/>
                <a:cs typeface="Times New Roman" panose="02020603050405020304" pitchFamily="18" charset="0"/>
              </a:rPr>
              <a:t>      </a:t>
            </a:r>
            <a:r>
              <a:rPr lang="ru-RU" altLang="ru-RU" sz="1800" dirty="0" smtClean="0">
                <a:latin typeface="Times New Roman" panose="02020603050405020304" pitchFamily="18" charset="0"/>
                <a:cs typeface="Times New Roman" panose="02020603050405020304" pitchFamily="18" charset="0"/>
              </a:rPr>
              <a:t>Во </a:t>
            </a:r>
            <a:r>
              <a:rPr lang="ru-RU" altLang="ru-RU" sz="1800" dirty="0">
                <a:latin typeface="Times New Roman" panose="02020603050405020304" pitchFamily="18" charset="0"/>
                <a:cs typeface="Times New Roman" panose="02020603050405020304" pitchFamily="18" charset="0"/>
              </a:rPr>
              <a:t>время исследовательской </a:t>
            </a:r>
            <a:r>
              <a:rPr lang="ru-RU" altLang="ru-RU" sz="1800" dirty="0" smtClean="0">
                <a:latin typeface="Times New Roman" panose="02020603050405020304" pitchFamily="18" charset="0"/>
                <a:cs typeface="Times New Roman" panose="02020603050405020304" pitchFamily="18" charset="0"/>
              </a:rPr>
              <a:t>работы задействованы </a:t>
            </a:r>
            <a:r>
              <a:rPr lang="ru-RU" altLang="ru-RU" sz="1800" dirty="0">
                <a:latin typeface="Times New Roman" panose="02020603050405020304" pitchFamily="18" charset="0"/>
                <a:cs typeface="Times New Roman" panose="02020603050405020304" pitchFamily="18" charset="0"/>
              </a:rPr>
              <a:t>все органы чувств: ребенок вслушивается, вглядывается, трогает, нюхает, пробует. Обогащается его активный словарь, совершенствуется регулирующая и планирующая функции речи. Овладение орудийными действиями развивает руку ребенка</a:t>
            </a:r>
            <a:r>
              <a:rPr lang="ru-RU" altLang="ru-RU" sz="1800" dirty="0" smtClean="0">
                <a:latin typeface="Times New Roman" panose="02020603050405020304" pitchFamily="18" charset="0"/>
                <a:cs typeface="Times New Roman" panose="02020603050405020304" pitchFamily="18" charset="0"/>
              </a:rPr>
              <a:t>.</a:t>
            </a:r>
          </a:p>
          <a:p>
            <a:pPr marL="0" indent="0" algn="just">
              <a:buNone/>
            </a:pPr>
            <a:endParaRPr lang="ru-RU" sz="2000" dirty="0">
              <a:latin typeface="Times New Roman" panose="02020603050405020304" pitchFamily="18" charset="0"/>
              <a:cs typeface="Times New Roman" panose="02020603050405020304" pitchFamily="18" charset="0"/>
            </a:endParaRPr>
          </a:p>
        </p:txBody>
      </p:sp>
      <p:pic>
        <p:nvPicPr>
          <p:cNvPr id="7170" name="Picture 2" descr="H:\Библиотека\Воспитатель\фото\IMG_20220412_15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0480" y="2941507"/>
            <a:ext cx="4303604"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2941507"/>
            <a:ext cx="3528392" cy="1846659"/>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Проводя опыт с детьми, можно упражнять их в </a:t>
            </a:r>
            <a:r>
              <a:rPr lang="ru-RU" sz="1600" dirty="0">
                <a:latin typeface="Times New Roman" panose="02020603050405020304" pitchFamily="18" charset="0"/>
                <a:cs typeface="Times New Roman" panose="02020603050405020304" pitchFamily="18" charset="0"/>
              </a:rPr>
              <a:t>подборе существительных к прилагательному </a:t>
            </a:r>
            <a:r>
              <a:rPr lang="ru-RU" sz="1600" i="1" dirty="0">
                <a:latin typeface="Times New Roman" panose="02020603050405020304" pitchFamily="18" charset="0"/>
                <a:cs typeface="Times New Roman" panose="02020603050405020304" pitchFamily="18" charset="0"/>
              </a:rPr>
              <a:t>(белый — снег, сахар, мел, медицинский </a:t>
            </a:r>
            <a:r>
              <a:rPr lang="ru-RU" sz="1600" i="1" dirty="0" smtClean="0">
                <a:latin typeface="Times New Roman" panose="02020603050405020304" pitchFamily="18" charset="0"/>
                <a:cs typeface="Times New Roman" panose="02020603050405020304" pitchFamily="18" charset="0"/>
              </a:rPr>
              <a:t>халат</a:t>
            </a:r>
            <a:r>
              <a:rPr lang="ru-RU" sz="1600" i="1"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Педагог </a:t>
            </a:r>
            <a:r>
              <a:rPr lang="ru-RU" sz="1600" dirty="0" smtClean="0">
                <a:latin typeface="Times New Roman" panose="02020603050405020304" pitchFamily="18" charset="0"/>
                <a:cs typeface="Times New Roman" panose="02020603050405020304" pitchFamily="18" charset="0"/>
              </a:rPr>
              <a:t>помогает </a:t>
            </a:r>
            <a:r>
              <a:rPr lang="ru-RU" sz="1600" dirty="0">
                <a:latin typeface="Times New Roman" panose="02020603050405020304" pitchFamily="18" charset="0"/>
                <a:cs typeface="Times New Roman" panose="02020603050405020304" pitchFamily="18" charset="0"/>
              </a:rPr>
              <a:t>детям употреблять слова в точном соответствии со смыслом</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21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9618"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Объект 2"/>
          <p:cNvSpPr>
            <a:spLocks noGrp="1"/>
          </p:cNvSpPr>
          <p:nvPr>
            <p:ph idx="1"/>
          </p:nvPr>
        </p:nvSpPr>
        <p:spPr>
          <a:xfrm>
            <a:off x="457200" y="980728"/>
            <a:ext cx="8229600" cy="5145435"/>
          </a:xfrm>
        </p:spPr>
        <p:txBody>
          <a:bodyPr>
            <a:normAutofit fontScale="92500"/>
          </a:bodyPr>
          <a:lstStyle/>
          <a:p>
            <a:pPr marL="0" indent="0" algn="just">
              <a:buNone/>
            </a:pPr>
            <a:r>
              <a:rPr lang="ru-RU" dirty="0"/>
              <a:t>«Для ребенка естественнее и потому гораздо легче постигать новое, проводя собственные исследования – наблюдая, ставя эксперименты, делая на их </a:t>
            </a:r>
            <a:r>
              <a:rPr lang="ru-RU" dirty="0" smtClean="0"/>
              <a:t>основе собственные </a:t>
            </a:r>
            <a:r>
              <a:rPr lang="ru-RU" dirty="0"/>
              <a:t>суждения и умозаключения, чем получать уже добытые кем-то знания в «готовом виде». </a:t>
            </a:r>
            <a:endParaRPr lang="ru-RU" dirty="0" smtClean="0"/>
          </a:p>
          <a:p>
            <a:pPr marL="0" indent="0" algn="r">
              <a:buNone/>
            </a:pPr>
            <a:r>
              <a:rPr lang="ru-RU" dirty="0" smtClean="0"/>
              <a:t>А.И. Савенков</a:t>
            </a:r>
            <a:endParaRPr lang="ru-RU" dirty="0"/>
          </a:p>
          <a:p>
            <a:pPr marL="0" indent="0" algn="just">
              <a:buNone/>
            </a:pPr>
            <a:r>
              <a:rPr lang="ru-RU" dirty="0" smtClean="0">
                <a:latin typeface="Times New Roman" panose="02020603050405020304" pitchFamily="18" charset="0"/>
                <a:cs typeface="Times New Roman" panose="02020603050405020304" pitchFamily="18" charset="0"/>
              </a:rPr>
              <a:t>       </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3937215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6408"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63608" y="188640"/>
            <a:ext cx="8229600" cy="1143000"/>
          </a:xfrm>
        </p:spPr>
        <p:txBody>
          <a:bodyPr>
            <a:noAutofit/>
          </a:bodyPr>
          <a:lstStyle/>
          <a:p>
            <a:r>
              <a:rPr lang="ru-RU" sz="2400" b="1" dirty="0">
                <a:latin typeface="Times New Roman" panose="02020603050405020304" pitchFamily="18" charset="0"/>
                <a:cs typeface="Times New Roman" panose="02020603050405020304" pitchFamily="18" charset="0"/>
              </a:rPr>
              <a:t>Развитие речи </a:t>
            </a:r>
            <a:r>
              <a:rPr lang="ru-RU" sz="2400" b="1" dirty="0" smtClean="0">
                <a:latin typeface="Times New Roman" panose="02020603050405020304" pitchFamily="18" charset="0"/>
                <a:cs typeface="Times New Roman" panose="02020603050405020304" pitchFamily="18" charset="0"/>
              </a:rPr>
              <a:t>детей младшего дошкольного возраста посредством формирования </a:t>
            </a:r>
            <a:r>
              <a:rPr lang="ru-RU" sz="2400" b="1" dirty="0" smtClean="0">
                <a:latin typeface="Times New Roman" panose="02020603050405020304" pitchFamily="18" charset="0"/>
                <a:cs typeface="Times New Roman" panose="02020603050405020304" pitchFamily="18" charset="0"/>
              </a:rPr>
              <a:t>элементарных математических представлений.</a:t>
            </a:r>
            <a:endParaRPr lang="ru-RU" sz="2400" dirty="0"/>
          </a:p>
        </p:txBody>
      </p:sp>
      <p:sp>
        <p:nvSpPr>
          <p:cNvPr id="3" name="Объект 2"/>
          <p:cNvSpPr>
            <a:spLocks noGrp="1"/>
          </p:cNvSpPr>
          <p:nvPr>
            <p:ph idx="1"/>
          </p:nvPr>
        </p:nvSpPr>
        <p:spPr>
          <a:xfrm>
            <a:off x="179512" y="1340768"/>
            <a:ext cx="8507288" cy="5328592"/>
          </a:xfrm>
        </p:spPr>
        <p:txBody>
          <a:bodyPr>
            <a:noAutofit/>
          </a:bodyPr>
          <a:lstStyle/>
          <a:p>
            <a:pPr marL="0" indent="0" algn="just">
              <a:buNone/>
            </a:pPr>
            <a:r>
              <a:rPr lang="ru-RU" sz="1600" dirty="0" smtClean="0">
                <a:latin typeface="Times New Roman" panose="02020603050405020304" pitchFamily="18" charset="0"/>
                <a:cs typeface="Times New Roman" panose="02020603050405020304" pitchFamily="18" charset="0"/>
              </a:rPr>
              <a:t>           Во время физкультурных минуток, утренней гимнастики, </a:t>
            </a:r>
            <a:r>
              <a:rPr lang="ru-RU" sz="1600" dirty="0">
                <a:latin typeface="Times New Roman" panose="02020603050405020304" pitchFamily="18" charset="0"/>
                <a:cs typeface="Times New Roman" panose="02020603050405020304" pitchFamily="18" charset="0"/>
              </a:rPr>
              <a:t>дети, выполняя упражнения под счет – используют слуховой и двигательный анализаторы, </a:t>
            </a:r>
            <a:r>
              <a:rPr lang="ru-RU" sz="1600" dirty="0" smtClean="0">
                <a:latin typeface="Times New Roman" panose="02020603050405020304" pitchFamily="18" charset="0"/>
                <a:cs typeface="Times New Roman" panose="02020603050405020304" pitchFamily="18" charset="0"/>
              </a:rPr>
              <a:t>закрепляя </a:t>
            </a:r>
            <a:r>
              <a:rPr lang="ru-RU" sz="1600" dirty="0">
                <a:latin typeface="Times New Roman" panose="02020603050405020304" pitchFamily="18" charset="0"/>
                <a:cs typeface="Times New Roman" panose="02020603050405020304" pitchFamily="18" charset="0"/>
              </a:rPr>
              <a:t>порядковый счет. </a:t>
            </a:r>
            <a:r>
              <a:rPr lang="ru-RU" sz="1600" dirty="0" smtClean="0">
                <a:latin typeface="Times New Roman" panose="02020603050405020304" pitchFamily="18" charset="0"/>
                <a:cs typeface="Times New Roman" panose="02020603050405020304" pitchFamily="18" charset="0"/>
              </a:rPr>
              <a:t>Чтобы автоматизировать порядковый счет в речи детей, можно использовать игровые упражнения. Например, </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Полминутки для шутки»</a:t>
            </a:r>
            <a:endParaRPr lang="ru-RU" sz="1600" dirty="0">
              <a:latin typeface="Times New Roman" panose="02020603050405020304" pitchFamily="18" charset="0"/>
              <a:cs typeface="Times New Roman" panose="02020603050405020304" pitchFamily="18" charset="0"/>
            </a:endParaRPr>
          </a:p>
          <a:p>
            <a:pPr lvl="0"/>
            <a:r>
              <a:rPr lang="ru-RU" sz="1600" dirty="0">
                <a:latin typeface="Times New Roman" panose="02020603050405020304" pitchFamily="18" charset="0"/>
                <a:cs typeface="Times New Roman" panose="02020603050405020304" pitchFamily="18" charset="0"/>
              </a:rPr>
              <a:t>Сколько елочек зеленых, столько выполним наклонов (8).</a:t>
            </a:r>
          </a:p>
          <a:p>
            <a:pPr lvl="0"/>
            <a:r>
              <a:rPr lang="ru-RU" sz="1600" dirty="0">
                <a:latin typeface="Times New Roman" panose="02020603050405020304" pitchFamily="18" charset="0"/>
                <a:cs typeface="Times New Roman" panose="02020603050405020304" pitchFamily="18" charset="0"/>
              </a:rPr>
              <a:t>Ножкой топни столько раз, сколько уточек у нас (5).</a:t>
            </a:r>
          </a:p>
          <a:p>
            <a:pPr lvl="0"/>
            <a:r>
              <a:rPr lang="ru-RU" sz="1600" dirty="0">
                <a:latin typeface="Times New Roman" panose="02020603050405020304" pitchFamily="18" charset="0"/>
                <a:cs typeface="Times New Roman" panose="02020603050405020304" pitchFamily="18" charset="0"/>
              </a:rPr>
              <a:t>Сколько покажу жучков, столько выполнишь прыжков. (9)</a:t>
            </a:r>
          </a:p>
          <a:p>
            <a:pPr lvl="0"/>
            <a:r>
              <a:rPr lang="ru-RU" sz="1600" dirty="0">
                <a:latin typeface="Times New Roman" panose="02020603050405020304" pitchFamily="18" charset="0"/>
                <a:cs typeface="Times New Roman" panose="02020603050405020304" pitchFamily="18" charset="0"/>
              </a:rPr>
              <a:t>Присядем столько раз, сколько бабочек у нас. (7)</a:t>
            </a:r>
          </a:p>
          <a:p>
            <a:pPr lvl="0"/>
            <a:r>
              <a:rPr lang="ru-RU" sz="1600" dirty="0">
                <a:latin typeface="Times New Roman" panose="02020603050405020304" pitchFamily="18" charset="0"/>
                <a:cs typeface="Times New Roman" panose="02020603050405020304" pitchFamily="18" charset="0"/>
              </a:rPr>
              <a:t>Сколько точек в круге, столько раз поднимем  руки. (6</a:t>
            </a:r>
            <a:r>
              <a:rPr lang="ru-RU" sz="1600" dirty="0" smtClean="0">
                <a:latin typeface="Times New Roman" panose="02020603050405020304" pitchFamily="18" charset="0"/>
                <a:cs typeface="Times New Roman" panose="02020603050405020304" pitchFamily="18" charset="0"/>
              </a:rPr>
              <a:t>)</a:t>
            </a:r>
          </a:p>
          <a:p>
            <a:pPr marL="0" indent="0" algn="just">
              <a:buNone/>
            </a:pPr>
            <a:r>
              <a:rPr lang="ru-RU" sz="1600" dirty="0" smtClean="0">
                <a:latin typeface="Times New Roman" panose="02020603050405020304" pitchFamily="18" charset="0"/>
                <a:cs typeface="Times New Roman" panose="02020603050405020304" pitchFamily="18" charset="0"/>
              </a:rPr>
              <a:t>           На занятиях по ФЭМП педагог использует понятия </a:t>
            </a:r>
            <a:r>
              <a:rPr lang="ru-RU" sz="1600" dirty="0">
                <a:latin typeface="Times New Roman" panose="02020603050405020304" pitchFamily="18" charset="0"/>
                <a:cs typeface="Times New Roman" panose="02020603050405020304" pitchFamily="18" charset="0"/>
              </a:rPr>
              <a:t>"узкий-широкий", "вверх-вниз", "вправо-влево", развивая ориентировочно-пространственное </a:t>
            </a:r>
            <a:r>
              <a:rPr lang="ru-RU" sz="1600" dirty="0" smtClean="0">
                <a:latin typeface="Times New Roman" panose="02020603050405020304" pitchFamily="18" charset="0"/>
                <a:cs typeface="Times New Roman" panose="02020603050405020304" pitchFamily="18" charset="0"/>
              </a:rPr>
              <a:t>восприятие. Закрепить данные понятия в речи у детей можно, если пользоваться ими в режимных моментах, на прогулке. Например, предложить детям обнять ствол дерева и узнать какой ствол широкий, а какой узкий.</a:t>
            </a: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p:txBody>
      </p:sp>
      <p:pic>
        <p:nvPicPr>
          <p:cNvPr id="2050" name="Picture 2" descr="H:\Библиотека\Воспитатель\фото\IMG_20220412_1547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09"/>
          <a:stretch/>
        </p:blipFill>
        <p:spPr bwMode="auto">
          <a:xfrm>
            <a:off x="5796136" y="2170584"/>
            <a:ext cx="294296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Библиотека\Воспитатель\фото\Познавательное развитие\IMG_20220408_17122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258"/>
          <a:stretch/>
        </p:blipFill>
        <p:spPr bwMode="auto">
          <a:xfrm>
            <a:off x="1259632" y="4922328"/>
            <a:ext cx="2773433" cy="16652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07704" y="6488668"/>
            <a:ext cx="1130438"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Широкий</a:t>
            </a:r>
            <a:endParaRPr lang="ru-RU" dirty="0"/>
          </a:p>
        </p:txBody>
      </p:sp>
      <p:pic>
        <p:nvPicPr>
          <p:cNvPr id="8" name="Picture 3" descr="H:\Библиотека\Воспитатель\фото\Познавательное развитие\IMG_20220408_17125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069"/>
          <a:stretch/>
        </p:blipFill>
        <p:spPr bwMode="auto">
          <a:xfrm>
            <a:off x="5148063" y="4922328"/>
            <a:ext cx="2544129" cy="16652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940152" y="6488668"/>
            <a:ext cx="778355"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Узкий</a:t>
            </a:r>
          </a:p>
        </p:txBody>
      </p:sp>
    </p:spTree>
    <p:extLst>
      <p:ext uri="{BB962C8B-B14F-4D97-AF65-F5344CB8AC3E}">
        <p14:creationId xmlns:p14="http://schemas.microsoft.com/office/powerpoint/2010/main" val="998822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0"/>
          <a:stretch/>
        </p:blipFill>
        <p:spPr bwMode="auto">
          <a:xfrm>
            <a:off x="28042" y="-9759"/>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Заголовок 1"/>
          <p:cNvSpPr txBox="1">
            <a:spLocks/>
          </p:cNvSpPr>
          <p:nvPr/>
        </p:nvSpPr>
        <p:spPr>
          <a:xfrm rot="10800000" flipV="1">
            <a:off x="6614122" y="1988866"/>
            <a:ext cx="2254060" cy="2717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600" dirty="0">
              <a:latin typeface="Times New Roman" panose="02020603050405020304" pitchFamily="18" charset="0"/>
              <a:cs typeface="Times New Roman" panose="02020603050405020304" pitchFamily="18" charset="0"/>
            </a:endParaRPr>
          </a:p>
        </p:txBody>
      </p:sp>
      <p:pic>
        <p:nvPicPr>
          <p:cNvPr id="3" name="Picture 2" descr="H:\Библиотека\Воспитатель\фото\IMG_20220412_1533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880" y="193885"/>
            <a:ext cx="2679905" cy="201781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39952" y="2524193"/>
            <a:ext cx="4824536" cy="313932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Отвечая </a:t>
            </a:r>
            <a:r>
              <a:rPr lang="ru-RU" dirty="0">
                <a:latin typeface="Times New Roman" panose="02020603050405020304" pitchFamily="18" charset="0"/>
                <a:cs typeface="Times New Roman" panose="02020603050405020304" pitchFamily="18" charset="0"/>
              </a:rPr>
              <a:t>на вопросы, рассматривая сюжетные картинки, дети оформляют свои мысли в разные по сложности </a:t>
            </a:r>
            <a:r>
              <a:rPr lang="ru-RU" dirty="0" smtClean="0">
                <a:latin typeface="Times New Roman" panose="02020603050405020304" pitchFamily="18" charset="0"/>
                <a:cs typeface="Times New Roman" panose="02020603050405020304" pitchFamily="18" charset="0"/>
              </a:rPr>
              <a:t>предложениях.   </a:t>
            </a:r>
            <a:r>
              <a:rPr lang="ru-RU" dirty="0">
                <a:latin typeface="Times New Roman" panose="02020603050405020304" pitchFamily="18" charset="0"/>
                <a:cs typeface="Times New Roman" panose="02020603050405020304" pitchFamily="18" charset="0"/>
              </a:rPr>
              <a:t>Например: </a:t>
            </a:r>
            <a:r>
              <a:rPr lang="ru-RU" dirty="0" smtClean="0">
                <a:latin typeface="Times New Roman" panose="02020603050405020304" pitchFamily="18" charset="0"/>
                <a:cs typeface="Times New Roman" panose="02020603050405020304" pitchFamily="18" charset="0"/>
              </a:rPr>
              <a:t>«Где находится репка?»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между кошкой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собачкой). Репка растет ниже яблони и крыжовника". </a:t>
            </a:r>
            <a:r>
              <a:rPr lang="ru-RU" dirty="0">
                <a:latin typeface="Times New Roman" panose="02020603050405020304" pitchFamily="18" charset="0"/>
                <a:cs typeface="Times New Roman" panose="02020603050405020304" pitchFamily="18" charset="0"/>
              </a:rPr>
              <a:t>"В лесу дерево выше, чем куст. Цветок ниже куста". </a:t>
            </a:r>
            <a:endParaRPr lang="ru-RU"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описании сюжетной картинки отвечают на вопросы: "Сколько детей на картинке, посчитай", "Девочка играет, с чем? Мячик какой?" и т.д</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43216" y="188640"/>
            <a:ext cx="5976664" cy="2308324"/>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Использование </a:t>
            </a:r>
            <a:r>
              <a:rPr lang="ru-RU" dirty="0">
                <a:latin typeface="Times New Roman" panose="02020603050405020304" pitchFamily="18" charset="0"/>
                <a:cs typeface="Times New Roman" panose="02020603050405020304" pitchFamily="18" charset="0"/>
              </a:rPr>
              <a:t> приема сравнения в  разных практических  действиях детей, например:  покажи домик низкий, затем домик выше. На этом же примере отрабатываются понятия формы фигур (сложи машину из зеленых квадратов и треугольников; сложи так, чтобы кабина была из красных треугольников, а кузов из желтых квадратов  или сложи кабину из маленьких квадратов, а кузов из больших).</a:t>
            </a:r>
          </a:p>
        </p:txBody>
      </p:sp>
      <p:pic>
        <p:nvPicPr>
          <p:cNvPr id="1027" name="Picture 3" descr="H:\Библиотека\Воспитатель\фото\IMG_20220412_1556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748" y="2636912"/>
            <a:ext cx="3729789" cy="280831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11464" y="5659871"/>
            <a:ext cx="8721272" cy="646331"/>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Можно </a:t>
            </a:r>
            <a:r>
              <a:rPr lang="ru-RU" dirty="0">
                <a:latin typeface="Times New Roman" panose="02020603050405020304" pitchFamily="18" charset="0"/>
                <a:cs typeface="Times New Roman" panose="02020603050405020304" pitchFamily="18" charset="0"/>
              </a:rPr>
              <a:t>использовать дидактические игры: «Назови одним словом», «Кому нужны эти предметы», «Узнай целое по </a:t>
            </a:r>
            <a:r>
              <a:rPr lang="ru-RU" dirty="0" smtClean="0">
                <a:latin typeface="Times New Roman" panose="02020603050405020304" pitchFamily="18" charset="0"/>
                <a:cs typeface="Times New Roman" panose="02020603050405020304" pitchFamily="18" charset="0"/>
              </a:rPr>
              <a:t>части», конструктор.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822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8641" y="-92332"/>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274638"/>
            <a:ext cx="8229600" cy="490066"/>
          </a:xfrm>
        </p:spPr>
        <p:txBody>
          <a:bodyPr>
            <a:normAutofit fontScale="90000"/>
          </a:bodyPr>
          <a:lstStyle/>
          <a:p>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i="1" dirty="0"/>
              <a:t/>
            </a:r>
            <a:br>
              <a:rPr lang="ru-RU" i="1" dirty="0"/>
            </a:br>
            <a:endParaRPr lang="ru-RU" dirty="0"/>
          </a:p>
        </p:txBody>
      </p:sp>
      <p:sp>
        <p:nvSpPr>
          <p:cNvPr id="3" name="Объект 2"/>
          <p:cNvSpPr>
            <a:spLocks noGrp="1"/>
          </p:cNvSpPr>
          <p:nvPr>
            <p:ph idx="1"/>
          </p:nvPr>
        </p:nvSpPr>
        <p:spPr>
          <a:xfrm>
            <a:off x="457200" y="764704"/>
            <a:ext cx="8229600" cy="5361459"/>
          </a:xfrm>
        </p:spPr>
        <p:txBody>
          <a:bodyPr>
            <a:normAutofit/>
          </a:bodyPr>
          <a:lstStyle/>
          <a:p>
            <a:pPr marL="0" indent="0">
              <a:buNone/>
            </a:pPr>
            <a:r>
              <a:rPr lang="ru-RU" dirty="0"/>
              <a:t> </a:t>
            </a:r>
            <a:endParaRPr lang="ru-RU" sz="2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8970" y="260648"/>
            <a:ext cx="8784976" cy="2031325"/>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Безусловно, использование элементарных математических представлений, как часть представлений ребенка  о мире, ускоряет процесс речевого развития по средствам </a:t>
            </a:r>
            <a:r>
              <a:rPr lang="ru-RU" dirty="0" err="1">
                <a:latin typeface="Times New Roman" panose="02020603050405020304" pitchFamily="18" charset="0"/>
                <a:cs typeface="Times New Roman" panose="02020603050405020304" pitchFamily="18" charset="0"/>
              </a:rPr>
              <a:t>чистоговорок</a:t>
            </a:r>
            <a:r>
              <a:rPr lang="ru-RU" dirty="0">
                <a:latin typeface="Times New Roman" panose="02020603050405020304" pitchFamily="18" charset="0"/>
                <a:cs typeface="Times New Roman" panose="02020603050405020304" pitchFamily="18" charset="0"/>
              </a:rPr>
              <a:t> и считалок, в которых представлен порядковый счет, представления о форме и  величине.</a:t>
            </a:r>
            <a:endParaRPr lang="ru-RU" dirty="0"/>
          </a:p>
          <a:p>
            <a:pPr algn="just"/>
            <a:r>
              <a:rPr lang="ru-RU" dirty="0" smtClean="0">
                <a:latin typeface="Times New Roman" panose="02020603050405020304" pitchFamily="18" charset="0"/>
                <a:cs typeface="Times New Roman" panose="02020603050405020304" pitchFamily="18" charset="0"/>
              </a:rPr>
              <a:t>           При </a:t>
            </a:r>
            <a:r>
              <a:rPr lang="ru-RU" dirty="0">
                <a:latin typeface="Times New Roman" panose="02020603050405020304" pitchFamily="18" charset="0"/>
                <a:cs typeface="Times New Roman" panose="02020603050405020304" pitchFamily="18" charset="0"/>
              </a:rPr>
              <a:t>заучивание стихов, </a:t>
            </a:r>
            <a:r>
              <a:rPr lang="ru-RU" dirty="0" err="1">
                <a:latin typeface="Times New Roman" panose="02020603050405020304" pitchFamily="18" charset="0"/>
                <a:cs typeface="Times New Roman" panose="02020603050405020304" pitchFamily="18" charset="0"/>
              </a:rPr>
              <a:t>чистоговорок</a:t>
            </a:r>
            <a:r>
              <a:rPr lang="ru-RU" dirty="0">
                <a:latin typeface="Times New Roman" panose="02020603050405020304" pitchFamily="18" charset="0"/>
                <a:cs typeface="Times New Roman" panose="02020603050405020304" pitchFamily="18" charset="0"/>
              </a:rPr>
              <a:t>, участие в </a:t>
            </a:r>
            <a:r>
              <a:rPr lang="ru-RU" dirty="0" err="1">
                <a:latin typeface="Times New Roman" panose="02020603050405020304" pitchFamily="18" charset="0"/>
                <a:cs typeface="Times New Roman" panose="02020603050405020304" pitchFamily="18" charset="0"/>
              </a:rPr>
              <a:t>физминутках</a:t>
            </a:r>
            <a:r>
              <a:rPr lang="ru-RU" dirty="0">
                <a:latin typeface="Times New Roman" panose="02020603050405020304" pitchFamily="18" charset="0"/>
                <a:cs typeface="Times New Roman" panose="02020603050405020304" pitchFamily="18" charset="0"/>
              </a:rPr>
              <a:t>, отгадывание загадок, в которых присутствуют математические понятия, решение математических задач, способствуют закреплению математических представлений и развитию речи.</a:t>
            </a:r>
          </a:p>
        </p:txBody>
      </p:sp>
      <p:pic>
        <p:nvPicPr>
          <p:cNvPr id="6" name="Picture 2" descr="H:\Библиотека\Воспитатель\фото\Познавательное развитие\IMG_20220407_10021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9203" r="14476" b="12959"/>
          <a:stretch/>
        </p:blipFill>
        <p:spPr bwMode="auto">
          <a:xfrm>
            <a:off x="323528" y="2267501"/>
            <a:ext cx="3489039" cy="20837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Библиотека\Воспитатель\фото\Познавательное развитие\IMG_20220405_0746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76"/>
          <a:stretch/>
        </p:blipFill>
        <p:spPr bwMode="auto">
          <a:xfrm>
            <a:off x="4541458" y="2346227"/>
            <a:ext cx="3101754" cy="20837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Библиотека\Воспитатель\фото\IMG_20220412_17421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435" r="6782" b="13594"/>
          <a:stretch/>
        </p:blipFill>
        <p:spPr bwMode="auto">
          <a:xfrm>
            <a:off x="1187624" y="4402790"/>
            <a:ext cx="3489038" cy="22536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Библиотека\Воспитатель\фото\IMG_20220412_15350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5344" b="22258"/>
          <a:stretch/>
        </p:blipFill>
        <p:spPr bwMode="auto">
          <a:xfrm>
            <a:off x="5580112" y="4430004"/>
            <a:ext cx="3245770" cy="224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585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864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Объект 2"/>
          <p:cNvSpPr>
            <a:spLocks noGrp="1"/>
          </p:cNvSpPr>
          <p:nvPr>
            <p:ph idx="1"/>
          </p:nvPr>
        </p:nvSpPr>
        <p:spPr>
          <a:xfrm>
            <a:off x="539552" y="1124744"/>
            <a:ext cx="8229600" cy="4320479"/>
          </a:xfrm>
        </p:spPr>
        <p:txBody>
          <a:bodyPr>
            <a:normAutofit lnSpcReduction="10000"/>
          </a:bodyPr>
          <a:lstStyle/>
          <a:p>
            <a:pPr marL="0" indent="0">
              <a:buNone/>
            </a:pPr>
            <a:r>
              <a:rPr lang="ru-RU" b="1" dirty="0">
                <a:latin typeface="Times New Roman" panose="02020603050405020304" pitchFamily="18" charset="0"/>
                <a:cs typeface="Times New Roman" panose="02020603050405020304" pitchFamily="18" charset="0"/>
              </a:rPr>
              <a:t>«Язык, не есть что-нибудь прирожденное,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 не дар</a:t>
            </a:r>
            <a:r>
              <a:rPr lang="ru-RU" b="1" dirty="0">
                <a:latin typeface="Times New Roman" panose="02020603050405020304" pitchFamily="18" charset="0"/>
                <a:cs typeface="Times New Roman" panose="02020603050405020304" pitchFamily="18" charset="0"/>
              </a:rPr>
              <a:t>, упавший с небес.</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Это </a:t>
            </a:r>
            <a:r>
              <a:rPr lang="ru-RU" b="1" dirty="0">
                <a:latin typeface="Times New Roman" panose="02020603050405020304" pitchFamily="18" charset="0"/>
                <a:cs typeface="Times New Roman" panose="02020603050405020304" pitchFamily="18" charset="0"/>
              </a:rPr>
              <a:t>плод долгих трудов человечества,</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Усваивая </a:t>
            </a:r>
            <a:r>
              <a:rPr lang="ru-RU" b="1" dirty="0">
                <a:latin typeface="Times New Roman" panose="02020603050405020304" pitchFamily="18" charset="0"/>
                <a:cs typeface="Times New Roman" panose="02020603050405020304" pitchFamily="18" charset="0"/>
              </a:rPr>
              <a:t>который, ребенок</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Овладевает </a:t>
            </a:r>
            <a:r>
              <a:rPr lang="ru-RU" b="1" dirty="0">
                <a:latin typeface="Times New Roman" panose="02020603050405020304" pitchFamily="18" charset="0"/>
                <a:cs typeface="Times New Roman" panose="02020603050405020304" pitchFamily="18" charset="0"/>
              </a:rPr>
              <a:t>огромным богатством».</a:t>
            </a:r>
            <a:br>
              <a:rPr lang="ru-RU" b="1" dirty="0">
                <a:latin typeface="Times New Roman" panose="02020603050405020304" pitchFamily="18" charset="0"/>
                <a:cs typeface="Times New Roman" panose="02020603050405020304" pitchFamily="18" charset="0"/>
              </a:rPr>
            </a:br>
            <a:endParaRPr lang="ru-RU" b="1" dirty="0" smtClean="0">
              <a:latin typeface="Times New Roman" panose="02020603050405020304" pitchFamily="18" charset="0"/>
              <a:cs typeface="Times New Roman" panose="02020603050405020304" pitchFamily="18" charset="0"/>
            </a:endParaRPr>
          </a:p>
          <a:p>
            <a:pPr marL="0" indent="0" algn="r">
              <a:buNone/>
            </a:pP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К.Д</a:t>
            </a:r>
            <a:r>
              <a:rPr lang="ru-RU" b="1" dirty="0">
                <a:latin typeface="Times New Roman" panose="02020603050405020304" pitchFamily="18" charset="0"/>
                <a:cs typeface="Times New Roman" panose="02020603050405020304" pitchFamily="18" charset="0"/>
              </a:rPr>
              <a:t>. Ушинский</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t>
            </a:r>
            <a:br>
              <a:rPr lang="ru-RU" b="1" dirty="0">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2306431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864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274638"/>
            <a:ext cx="8229600" cy="994122"/>
          </a:xfrm>
        </p:spPr>
        <p:txBody>
          <a:bodyPr>
            <a:normAutofit/>
          </a:bodyPr>
          <a:lstStyle/>
          <a:p>
            <a:r>
              <a:rPr lang="ru-RU" sz="2800" b="1" dirty="0" smtClean="0">
                <a:latin typeface="Times New Roman" panose="02020603050405020304" pitchFamily="18" charset="0"/>
                <a:cs typeface="Times New Roman" panose="02020603050405020304" pitchFamily="18" charset="0"/>
              </a:rPr>
              <a:t>Выводы</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340768"/>
            <a:ext cx="8229600" cy="4785395"/>
          </a:xfrm>
        </p:spPr>
        <p:txBody>
          <a:bodyPr>
            <a:normAutofit lnSpcReduction="10000"/>
          </a:bodyPr>
          <a:lstStyle/>
          <a:p>
            <a:pPr marL="0" indent="0" algn="just">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развития мышления и речи необходим богатый чувственный опыт, получаемый им от восприятия различных предметов мира, природы, общественной жизни</a:t>
            </a:r>
            <a:r>
              <a:rPr lang="ru-RU" sz="2000" dirty="0" smtClean="0">
                <a:latin typeface="Times New Roman" panose="02020603050405020304" pitchFamily="18" charset="0"/>
                <a:cs typeface="Times New Roman" panose="02020603050405020304" pitchFamily="18" charset="0"/>
              </a:rPr>
              <a:t>. Поэтому первостепенной задачей педагога является организация предметно-развивающей среды.</a:t>
            </a:r>
            <a:endParaRPr lang="ru-RU" sz="24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Основным </a:t>
            </a:r>
            <a:r>
              <a:rPr lang="ru-RU" sz="2000" dirty="0">
                <a:latin typeface="Times New Roman" panose="02020603050405020304" pitchFamily="18" charset="0"/>
                <a:cs typeface="Times New Roman" panose="02020603050405020304" pitchFamily="18" charset="0"/>
              </a:rPr>
              <a:t>видом деятельности дошкольника является  игра! Основным критерием подбора игр являются речевые возможности  младших дошкольников и степень их участия в них.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         </a:t>
            </a:r>
            <a:r>
              <a:rPr lang="ru-RU" sz="2000" dirty="0" smtClean="0">
                <a:solidFill>
                  <a:prstClr val="black"/>
                </a:solidFill>
                <a:latin typeface="Times New Roman" panose="02020603050405020304" pitchFamily="18" charset="0"/>
                <a:cs typeface="Times New Roman" panose="02020603050405020304" pitchFamily="18" charset="0"/>
              </a:rPr>
              <a:t>Создать </a:t>
            </a:r>
            <a:r>
              <a:rPr lang="ru-RU" sz="2000" dirty="0">
                <a:solidFill>
                  <a:prstClr val="black"/>
                </a:solidFill>
                <a:latin typeface="Times New Roman" panose="02020603050405020304" pitchFamily="18" charset="0"/>
                <a:cs typeface="Times New Roman" panose="02020603050405020304" pitchFamily="18" charset="0"/>
              </a:rPr>
              <a:t>условия, способствующие выявлению и поддержанию </a:t>
            </a:r>
            <a:r>
              <a:rPr lang="ru-RU" sz="2000" dirty="0" smtClean="0">
                <a:solidFill>
                  <a:prstClr val="black"/>
                </a:solidFill>
                <a:latin typeface="Times New Roman" panose="02020603050405020304" pitchFamily="18" charset="0"/>
                <a:cs typeface="Times New Roman" panose="02020603050405020304" pitchFamily="18" charset="0"/>
              </a:rPr>
              <a:t>у детей самостоятельности </a:t>
            </a:r>
            <a:r>
              <a:rPr lang="ru-RU" sz="2000" dirty="0">
                <a:latin typeface="Times New Roman" panose="02020603050405020304" pitchFamily="18" charset="0"/>
                <a:cs typeface="Times New Roman" panose="02020603050405020304" pitchFamily="18" charset="0"/>
              </a:rPr>
              <a:t>постигать новое, проводя собственные исследования – наблюдая, ставя эксперименты, делая на их основе собственные суждения и </a:t>
            </a:r>
            <a:r>
              <a:rPr lang="ru-RU" sz="2000" dirty="0" smtClean="0">
                <a:latin typeface="Times New Roman" panose="02020603050405020304" pitchFamily="18" charset="0"/>
                <a:cs typeface="Times New Roman" panose="02020603050405020304" pitchFamily="18" charset="0"/>
              </a:rPr>
              <a:t>умозаключения</a:t>
            </a:r>
            <a:r>
              <a:rPr lang="ru-RU" sz="2000" dirty="0" smtClean="0">
                <a:solidFill>
                  <a:prstClr val="black"/>
                </a:solidFill>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результате усвоения детьми причинно-следственных связей обогащается словарный запас детей, улучшается грамматический строй </a:t>
            </a:r>
            <a:r>
              <a:rPr lang="ru-RU" sz="2000" dirty="0" smtClean="0">
                <a:latin typeface="Times New Roman" panose="02020603050405020304" pitchFamily="18" charset="0"/>
                <a:cs typeface="Times New Roman" panose="02020603050405020304" pitchFamily="18" charset="0"/>
              </a:rPr>
              <a:t>речи. Развитие </a:t>
            </a:r>
            <a:r>
              <a:rPr lang="ru-RU" sz="2000" dirty="0">
                <a:latin typeface="Times New Roman" panose="02020603050405020304" pitchFamily="18" charset="0"/>
                <a:cs typeface="Times New Roman" panose="02020603050405020304" pitchFamily="18" charset="0"/>
              </a:rPr>
              <a:t>получает такой вид связной речи, как описательный рассказ</a:t>
            </a:r>
            <a:r>
              <a:rPr lang="ru-RU"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882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3737" y="-16947"/>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Объект 2"/>
          <p:cNvSpPr>
            <a:spLocks noGrp="1"/>
          </p:cNvSpPr>
          <p:nvPr>
            <p:ph idx="1"/>
          </p:nvPr>
        </p:nvSpPr>
        <p:spPr>
          <a:xfrm>
            <a:off x="323528" y="1124744"/>
            <a:ext cx="8568952" cy="5544616"/>
          </a:xfrm>
        </p:spPr>
        <p:txBody>
          <a:bodyPr>
            <a:normAutofit fontScale="40000" lnSpcReduction="20000"/>
          </a:bodyPr>
          <a:lstStyle/>
          <a:p>
            <a:pPr marL="0" indent="0" algn="just">
              <a:buNone/>
            </a:pPr>
            <a:r>
              <a:rPr lang="ru-RU" sz="4200" dirty="0" smtClean="0">
                <a:solidFill>
                  <a:prstClr val="black"/>
                </a:solidFill>
                <a:latin typeface="Times New Roman" panose="02020603050405020304" pitchFamily="18" charset="0"/>
                <a:cs typeface="Times New Roman" panose="02020603050405020304" pitchFamily="18" charset="0"/>
              </a:rPr>
              <a:t>       </a:t>
            </a:r>
            <a:r>
              <a:rPr lang="ru-RU" sz="5100" dirty="0" smtClean="0">
                <a:solidFill>
                  <a:prstClr val="black"/>
                </a:solidFill>
                <a:latin typeface="Times New Roman" panose="02020603050405020304" pitchFamily="18" charset="0"/>
                <a:cs typeface="Times New Roman" panose="02020603050405020304" pitchFamily="18" charset="0"/>
              </a:rPr>
              <a:t>Речь </a:t>
            </a:r>
            <a:r>
              <a:rPr lang="ru-RU" sz="5100" dirty="0">
                <a:solidFill>
                  <a:prstClr val="black"/>
                </a:solidFill>
                <a:latin typeface="Times New Roman" panose="02020603050405020304" pitchFamily="18" charset="0"/>
                <a:cs typeface="Times New Roman" panose="02020603050405020304" pitchFamily="18" charset="0"/>
              </a:rPr>
              <a:t>неотделима от мира мыслей: в ней отражаются логика мышления ребенка, его умение осмысливать и выражать её. Поэтому, как ребенок умеет строить свое высказывание, можно судить об уровне его речевого развития. </a:t>
            </a:r>
            <a:endParaRPr lang="ru-RU" sz="5100" dirty="0" smtClean="0">
              <a:solidFill>
                <a:prstClr val="black"/>
              </a:solidFill>
              <a:latin typeface="Times New Roman" panose="02020603050405020304" pitchFamily="18" charset="0"/>
              <a:cs typeface="Times New Roman" panose="02020603050405020304" pitchFamily="18" charset="0"/>
            </a:endParaRPr>
          </a:p>
          <a:p>
            <a:pPr marL="0" indent="0" algn="just">
              <a:buNone/>
            </a:pPr>
            <a:r>
              <a:rPr lang="ru-RU" sz="5100" dirty="0" smtClean="0">
                <a:solidFill>
                  <a:prstClr val="black"/>
                </a:solidFill>
                <a:latin typeface="Times New Roman" panose="02020603050405020304" pitchFamily="18" charset="0"/>
                <a:cs typeface="Times New Roman" panose="02020603050405020304" pitchFamily="18" charset="0"/>
              </a:rPr>
              <a:t>       Проблема </a:t>
            </a:r>
            <a:r>
              <a:rPr lang="ru-RU" sz="5100" dirty="0">
                <a:solidFill>
                  <a:prstClr val="black"/>
                </a:solidFill>
                <a:latin typeface="Times New Roman" panose="02020603050405020304" pitchFamily="18" charset="0"/>
                <a:cs typeface="Times New Roman" panose="02020603050405020304" pitchFamily="18" charset="0"/>
              </a:rPr>
              <a:t>развития речи у детей особенно актуальна в настоящее время, так как из жизни ребенка уходит речь.</a:t>
            </a:r>
            <a:r>
              <a:rPr lang="ru-RU" sz="5100" dirty="0">
                <a:latin typeface="Times New Roman" panose="02020603050405020304" pitchFamily="18" charset="0"/>
                <a:cs typeface="Times New Roman" panose="02020603050405020304" pitchFamily="18" charset="0"/>
              </a:rPr>
              <a:t> Дети много времени проводят перед телевизором, компьютером, некоторые дети порой загружены различными кружками. Взрослые отмахиваются от детских вопросов, редко выслушивают, не перебивая. Используют в общении с ребенком не всегда правильную речь. Книги, если и читают, то не обсуждают. А ведь ребенку крайне необходимо общение. Бедная речь ведет к агрессии, так как ребенок не всегда может выразить словами то, что он хочет сказать. Отсюда проблема словаря, проблема произношения, проблема выразительности </a:t>
            </a:r>
            <a:r>
              <a:rPr lang="ru-RU" sz="5100" dirty="0" smtClean="0">
                <a:latin typeface="Times New Roman" panose="02020603050405020304" pitchFamily="18" charset="0"/>
                <a:cs typeface="Times New Roman" panose="02020603050405020304" pitchFamily="18" charset="0"/>
              </a:rPr>
              <a:t>речи.</a:t>
            </a:r>
            <a:r>
              <a:rPr lang="ru-RU" sz="5100" dirty="0" smtClean="0">
                <a:solidFill>
                  <a:prstClr val="black"/>
                </a:solidFill>
                <a:latin typeface="Times New Roman" panose="02020603050405020304" pitchFamily="18" charset="0"/>
                <a:cs typeface="Times New Roman" panose="02020603050405020304" pitchFamily="18" charset="0"/>
              </a:rPr>
              <a:t> </a:t>
            </a:r>
          </a:p>
          <a:p>
            <a:pPr marL="0" indent="0" algn="just">
              <a:buNone/>
            </a:pPr>
            <a:r>
              <a:rPr lang="ru-RU" sz="5100" dirty="0" smtClean="0">
                <a:latin typeface="Times New Roman" panose="02020603050405020304" pitchFamily="18" charset="0"/>
                <a:cs typeface="Times New Roman" panose="02020603050405020304" pitchFamily="18" charset="0"/>
              </a:rPr>
              <a:t>       Чем </a:t>
            </a:r>
            <a:r>
              <a:rPr lang="ru-RU" sz="5100" dirty="0">
                <a:latin typeface="Times New Roman" panose="02020603050405020304" pitchFamily="18" charset="0"/>
                <a:cs typeface="Times New Roman" panose="02020603050405020304" pitchFamily="18" charset="0"/>
              </a:rPr>
              <a:t>богаче и правильнее речь ребенка, тем шире его возможности познания окружающей действительности, тем содержательнее и полноценнее его </a:t>
            </a:r>
            <a:r>
              <a:rPr lang="ru-RU" sz="5100" dirty="0" smtClean="0">
                <a:latin typeface="Times New Roman" panose="02020603050405020304" pitchFamily="18" charset="0"/>
                <a:cs typeface="Times New Roman" panose="02020603050405020304" pitchFamily="18" charset="0"/>
              </a:rPr>
              <a:t>отношения </a:t>
            </a:r>
            <a:r>
              <a:rPr lang="ru-RU" sz="5100" dirty="0">
                <a:latin typeface="Times New Roman" panose="02020603050405020304" pitchFamily="18" charset="0"/>
                <a:cs typeface="Times New Roman" panose="02020603050405020304" pitchFamily="18" charset="0"/>
              </a:rPr>
              <a:t>со взрослыми и </a:t>
            </a:r>
            <a:r>
              <a:rPr lang="ru-RU" sz="5100" dirty="0" smtClean="0">
                <a:latin typeface="Times New Roman" panose="02020603050405020304" pitchFamily="18" charset="0"/>
                <a:cs typeface="Times New Roman" panose="02020603050405020304" pitchFamily="18" charset="0"/>
              </a:rPr>
              <a:t>сверстниками, </a:t>
            </a:r>
            <a:r>
              <a:rPr lang="ru-RU" sz="5100" dirty="0">
                <a:solidFill>
                  <a:prstClr val="black"/>
                </a:solidFill>
                <a:latin typeface="Times New Roman" panose="02020603050405020304" pitchFamily="18" charset="0"/>
                <a:cs typeface="Times New Roman" panose="02020603050405020304" pitchFamily="18" charset="0"/>
              </a:rPr>
              <a:t>тем выше гарантия успешного обучения его в дальнейшем. </a:t>
            </a:r>
            <a:endParaRPr lang="ru-RU" sz="5100" dirty="0">
              <a:latin typeface="Times New Roman" panose="02020603050405020304" pitchFamily="18" charset="0"/>
              <a:cs typeface="Times New Roman" panose="02020603050405020304" pitchFamily="18" charset="0"/>
            </a:endParaRPr>
          </a:p>
          <a:p>
            <a:pPr marL="0" indent="0" algn="just">
              <a:buNone/>
            </a:pPr>
            <a:endParaRPr lang="ru-RU" dirty="0" smtClean="0">
              <a:solidFill>
                <a:prstClr val="black"/>
              </a:solidFill>
              <a:latin typeface="Times New Roman" panose="02020603050405020304" pitchFamily="18" charset="0"/>
              <a:cs typeface="Times New Roman" panose="02020603050405020304" pitchFamily="18" charset="0"/>
            </a:endParaRPr>
          </a:p>
          <a:p>
            <a:pPr marL="0" indent="0" algn="just">
              <a:buNone/>
            </a:pPr>
            <a:r>
              <a:rPr lang="ru-RU" dirty="0">
                <a:solidFill>
                  <a:prstClr val="black"/>
                </a:solidFill>
                <a:latin typeface="Times New Roman" panose="02020603050405020304" pitchFamily="18" charset="0"/>
                <a:cs typeface="Times New Roman" panose="02020603050405020304" pitchFamily="18" charset="0"/>
              </a:rPr>
              <a:t> </a:t>
            </a:r>
            <a:r>
              <a:rPr lang="ru-RU" dirty="0" smtClean="0">
                <a:solidFill>
                  <a:prstClr val="black"/>
                </a:solidFill>
                <a:latin typeface="Times New Roman" panose="02020603050405020304" pitchFamily="18" charset="0"/>
                <a:cs typeface="Times New Roman" panose="02020603050405020304" pitchFamily="18" charset="0"/>
              </a:rPr>
              <a:t>     </a:t>
            </a:r>
            <a:r>
              <a:rPr lang="ru-RU" dirty="0">
                <a:solidFill>
                  <a:prstClr val="black"/>
                </a:solidFill>
                <a:latin typeface="Times New Roman" panose="02020603050405020304" pitchFamily="18" charset="0"/>
                <a:cs typeface="Times New Roman" panose="02020603050405020304" pitchFamily="18" charset="0"/>
              </a:rPr>
              <a:t/>
            </a:r>
            <a:br>
              <a:rPr lang="ru-RU" dirty="0">
                <a:solidFill>
                  <a:prstClr val="black"/>
                </a:solidFill>
                <a:latin typeface="Times New Roman" panose="02020603050405020304" pitchFamily="18" charset="0"/>
                <a:cs typeface="Times New Roman" panose="02020603050405020304" pitchFamily="18" charset="0"/>
              </a:rPr>
            </a:br>
            <a:endParaRPr lang="ru-RU" dirty="0"/>
          </a:p>
        </p:txBody>
      </p:sp>
      <p:sp>
        <p:nvSpPr>
          <p:cNvPr id="4" name="Прямоугольник 3"/>
          <p:cNvSpPr/>
          <p:nvPr/>
        </p:nvSpPr>
        <p:spPr>
          <a:xfrm>
            <a:off x="3139576" y="273422"/>
            <a:ext cx="2888932"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600" b="1" cap="none" spc="0" dirty="0" smtClean="0">
                <a:ln/>
                <a:solidFill>
                  <a:schemeClr val="accent3">
                    <a:lumMod val="75000"/>
                  </a:schemeClr>
                </a:solidFill>
                <a:effectLst/>
              </a:rPr>
              <a:t>Актуальность</a:t>
            </a:r>
            <a:endParaRPr lang="ru-RU" sz="3600" b="1" cap="none" spc="0" dirty="0">
              <a:ln/>
              <a:solidFill>
                <a:schemeClr val="accent3">
                  <a:lumMod val="75000"/>
                </a:schemeClr>
              </a:solidFill>
              <a:effectLst/>
            </a:endParaRPr>
          </a:p>
        </p:txBody>
      </p:sp>
    </p:spTree>
    <p:extLst>
      <p:ext uri="{BB962C8B-B14F-4D97-AF65-F5344CB8AC3E}">
        <p14:creationId xmlns:p14="http://schemas.microsoft.com/office/powerpoint/2010/main" val="1914258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tStudio\Desktop\развитие речи презинтация\1614762876_5-p-detskie-kartinki-dlya-fona-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0"/>
          <a:stretch/>
        </p:blipFill>
        <p:spPr bwMode="auto">
          <a:xfrm>
            <a:off x="25542"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274638"/>
            <a:ext cx="8229600" cy="1354162"/>
          </a:xfrm>
        </p:spPr>
        <p:txBody>
          <a:bodyPr>
            <a:noAutofit/>
          </a:bodyPr>
          <a:lstStyle/>
          <a:p>
            <a:pPr algn="just"/>
            <a:r>
              <a:rPr lang="ru-RU" sz="2400" b="1" dirty="0" smtClean="0">
                <a:latin typeface="Times New Roman" panose="02020603050405020304" pitchFamily="18" charset="0"/>
                <a:cs typeface="Times New Roman" panose="02020603050405020304" pitchFamily="18" charset="0"/>
              </a:rPr>
              <a:t>Цель: </a:t>
            </a:r>
            <a:r>
              <a:rPr lang="ru-RU" sz="2400" dirty="0" smtClean="0">
                <a:latin typeface="Times New Roman" panose="02020603050405020304" pitchFamily="18" charset="0"/>
                <a:cs typeface="Times New Roman" panose="02020603050405020304" pitchFamily="18" charset="0"/>
              </a:rPr>
              <a:t>развитие </a:t>
            </a:r>
            <a:r>
              <a:rPr lang="ru-RU" sz="2400" dirty="0" smtClean="0">
                <a:latin typeface="Times New Roman" panose="02020603050405020304" pitchFamily="18" charset="0"/>
                <a:cs typeface="Times New Roman" panose="02020603050405020304" pitchFamily="18" charset="0"/>
              </a:rPr>
              <a:t>речи детей младшего дошкольного возраста посредством познавательной деятельности.</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781128"/>
          </a:xfrm>
        </p:spPr>
        <p:txBody>
          <a:bodyPr>
            <a:normAutofit fontScale="62500" lnSpcReduction="20000"/>
          </a:bodyPr>
          <a:lstStyle/>
          <a:p>
            <a:pPr marL="0" indent="0" algn="just">
              <a:buNone/>
            </a:pPr>
            <a:r>
              <a:rPr lang="ru-RU" sz="3800" b="1" dirty="0" smtClean="0">
                <a:solidFill>
                  <a:prstClr val="black"/>
                </a:solidFill>
                <a:latin typeface="Times New Roman" panose="02020603050405020304" pitchFamily="18" charset="0"/>
                <a:cs typeface="Times New Roman" panose="02020603050405020304" pitchFamily="18" charset="0"/>
              </a:rPr>
              <a:t>Задачи:</a:t>
            </a:r>
            <a:r>
              <a:rPr lang="ru-RU" b="1" dirty="0">
                <a:solidFill>
                  <a:prstClr val="black"/>
                </a:solidFill>
                <a:latin typeface="Times New Roman" panose="02020603050405020304" pitchFamily="18" charset="0"/>
                <a:cs typeface="Times New Roman" panose="02020603050405020304" pitchFamily="18" charset="0"/>
              </a:rPr>
              <a:t/>
            </a:r>
            <a:br>
              <a:rPr lang="ru-RU" b="1" dirty="0">
                <a:solidFill>
                  <a:prstClr val="black"/>
                </a:solidFill>
                <a:latin typeface="Times New Roman" panose="02020603050405020304" pitchFamily="18" charset="0"/>
                <a:cs typeface="Times New Roman" panose="02020603050405020304" pitchFamily="18" charset="0"/>
              </a:rPr>
            </a:br>
            <a:r>
              <a:rPr lang="ru-RU" sz="3800" dirty="0">
                <a:solidFill>
                  <a:prstClr val="black"/>
                </a:solidFill>
                <a:latin typeface="Times New Roman" panose="02020603050405020304" pitchFamily="18" charset="0"/>
                <a:cs typeface="Times New Roman" panose="02020603050405020304" pitchFamily="18" charset="0"/>
              </a:rPr>
              <a:t>- способствовать обогащению активного словаря детей через </a:t>
            </a:r>
            <a:r>
              <a:rPr lang="ru-RU" sz="3800" dirty="0" smtClean="0">
                <a:solidFill>
                  <a:prstClr val="black"/>
                </a:solidFill>
                <a:latin typeface="Times New Roman" panose="02020603050405020304" pitchFamily="18" charset="0"/>
                <a:cs typeface="Times New Roman" panose="02020603050405020304" pitchFamily="18" charset="0"/>
              </a:rPr>
              <a:t>познавательную </a:t>
            </a:r>
            <a:r>
              <a:rPr lang="ru-RU" sz="3800" dirty="0">
                <a:solidFill>
                  <a:prstClr val="black"/>
                </a:solidFill>
                <a:latin typeface="Times New Roman" panose="02020603050405020304" pitchFamily="18" charset="0"/>
                <a:cs typeface="Times New Roman" panose="02020603050405020304" pitchFamily="18" charset="0"/>
              </a:rPr>
              <a:t>деятельность</a:t>
            </a:r>
            <a:r>
              <a:rPr lang="ru-RU" sz="3800" dirty="0" smtClean="0">
                <a:solidFill>
                  <a:prstClr val="black"/>
                </a:solidFill>
                <a:latin typeface="Times New Roman" panose="02020603050405020304" pitchFamily="18" charset="0"/>
                <a:cs typeface="Times New Roman" panose="02020603050405020304" pitchFamily="18" charset="0"/>
              </a:rPr>
              <a:t>;</a:t>
            </a:r>
          </a:p>
          <a:p>
            <a:pPr marL="0" indent="0" algn="just">
              <a:buNone/>
            </a:pPr>
            <a:r>
              <a:rPr lang="ru-RU" sz="3800" dirty="0">
                <a:solidFill>
                  <a:prstClr val="black"/>
                </a:solidFill>
                <a:latin typeface="Times New Roman" panose="02020603050405020304" pitchFamily="18" charset="0"/>
                <a:cs typeface="Times New Roman" panose="02020603050405020304" pitchFamily="18" charset="0"/>
              </a:rPr>
              <a:t/>
            </a:r>
            <a:br>
              <a:rPr lang="ru-RU" sz="3800" dirty="0">
                <a:solidFill>
                  <a:prstClr val="black"/>
                </a:solidFill>
                <a:latin typeface="Times New Roman" panose="02020603050405020304" pitchFamily="18" charset="0"/>
                <a:cs typeface="Times New Roman" panose="02020603050405020304" pitchFamily="18" charset="0"/>
              </a:rPr>
            </a:br>
            <a:r>
              <a:rPr lang="ru-RU" sz="3800" dirty="0">
                <a:solidFill>
                  <a:prstClr val="black"/>
                </a:solidFill>
                <a:latin typeface="Times New Roman" panose="02020603050405020304" pitchFamily="18" charset="0"/>
                <a:cs typeface="Times New Roman" panose="02020603050405020304" pitchFamily="18" charset="0"/>
              </a:rPr>
              <a:t>- обогащать эмоционально-чувственный опыт детей в процессе непосредственного общения с предметами, явлениями, людьми</a:t>
            </a:r>
            <a:r>
              <a:rPr lang="ru-RU" sz="3800" dirty="0" smtClean="0">
                <a:solidFill>
                  <a:prstClr val="black"/>
                </a:solidFill>
                <a:latin typeface="Times New Roman" panose="02020603050405020304" pitchFamily="18" charset="0"/>
                <a:cs typeface="Times New Roman" panose="02020603050405020304" pitchFamily="18" charset="0"/>
              </a:rPr>
              <a:t>;</a:t>
            </a:r>
          </a:p>
          <a:p>
            <a:pPr marL="0" indent="0" algn="just">
              <a:buNone/>
            </a:pPr>
            <a:r>
              <a:rPr lang="ru-RU" sz="3800" dirty="0">
                <a:solidFill>
                  <a:prstClr val="black"/>
                </a:solidFill>
                <a:latin typeface="Times New Roman" panose="02020603050405020304" pitchFamily="18" charset="0"/>
                <a:cs typeface="Times New Roman" panose="02020603050405020304" pitchFamily="18" charset="0"/>
              </a:rPr>
              <a:t/>
            </a:r>
            <a:br>
              <a:rPr lang="ru-RU" sz="3800" dirty="0">
                <a:solidFill>
                  <a:prstClr val="black"/>
                </a:solidFill>
                <a:latin typeface="Times New Roman" panose="02020603050405020304" pitchFamily="18" charset="0"/>
                <a:cs typeface="Times New Roman" panose="02020603050405020304" pitchFamily="18" charset="0"/>
              </a:rPr>
            </a:br>
            <a:r>
              <a:rPr lang="ru-RU" sz="3800" dirty="0">
                <a:solidFill>
                  <a:prstClr val="black"/>
                </a:solidFill>
                <a:latin typeface="Times New Roman" panose="02020603050405020304" pitchFamily="18" charset="0"/>
                <a:cs typeface="Times New Roman" panose="02020603050405020304" pitchFamily="18" charset="0"/>
              </a:rPr>
              <a:t>- формировать бережное отношение к окружающему миру, закреплять положительные эмоции, умение их </a:t>
            </a:r>
            <a:r>
              <a:rPr lang="ru-RU" sz="3800" dirty="0" smtClean="0">
                <a:solidFill>
                  <a:prstClr val="black"/>
                </a:solidFill>
                <a:latin typeface="Times New Roman" panose="02020603050405020304" pitchFamily="18" charset="0"/>
                <a:cs typeface="Times New Roman" panose="02020603050405020304" pitchFamily="18" charset="0"/>
              </a:rPr>
              <a:t>проявлять и выражать;</a:t>
            </a:r>
            <a:endParaRPr lang="ru-RU" sz="3800" dirty="0" smtClean="0">
              <a:solidFill>
                <a:prstClr val="black"/>
              </a:solidFill>
              <a:latin typeface="Times New Roman" panose="02020603050405020304" pitchFamily="18" charset="0"/>
              <a:cs typeface="Times New Roman" panose="02020603050405020304" pitchFamily="18" charset="0"/>
            </a:endParaRPr>
          </a:p>
          <a:p>
            <a:pPr marL="0" indent="0" algn="just">
              <a:buNone/>
            </a:pPr>
            <a:r>
              <a:rPr lang="ru-RU" sz="3800" dirty="0">
                <a:solidFill>
                  <a:prstClr val="black"/>
                </a:solidFill>
                <a:latin typeface="Times New Roman" panose="02020603050405020304" pitchFamily="18" charset="0"/>
                <a:cs typeface="Times New Roman" panose="02020603050405020304" pitchFamily="18" charset="0"/>
              </a:rPr>
              <a:t/>
            </a:r>
            <a:br>
              <a:rPr lang="ru-RU" sz="3800" dirty="0">
                <a:solidFill>
                  <a:prstClr val="black"/>
                </a:solidFill>
                <a:latin typeface="Times New Roman" panose="02020603050405020304" pitchFamily="18" charset="0"/>
                <a:cs typeface="Times New Roman" panose="02020603050405020304" pitchFamily="18" charset="0"/>
              </a:rPr>
            </a:br>
            <a:r>
              <a:rPr lang="ru-RU" sz="3800" dirty="0">
                <a:solidFill>
                  <a:prstClr val="black"/>
                </a:solidFill>
                <a:latin typeface="Times New Roman" panose="02020603050405020304" pitchFamily="18" charset="0"/>
                <a:cs typeface="Times New Roman" panose="02020603050405020304" pitchFamily="18" charset="0"/>
              </a:rPr>
              <a:t>- создать условия, способствующие выявлению </a:t>
            </a:r>
            <a:r>
              <a:rPr lang="ru-RU" sz="3800" dirty="0" smtClean="0">
                <a:solidFill>
                  <a:prstClr val="black"/>
                </a:solidFill>
                <a:latin typeface="Times New Roman" panose="02020603050405020304" pitchFamily="18" charset="0"/>
                <a:cs typeface="Times New Roman" panose="02020603050405020304" pitchFamily="18" charset="0"/>
              </a:rPr>
              <a:t>и поддержанию </a:t>
            </a:r>
            <a:r>
              <a:rPr lang="ru-RU" sz="3800" dirty="0">
                <a:solidFill>
                  <a:prstClr val="black"/>
                </a:solidFill>
                <a:latin typeface="Times New Roman" panose="02020603050405020304" pitchFamily="18" charset="0"/>
                <a:cs typeface="Times New Roman" panose="02020603050405020304" pitchFamily="18" charset="0"/>
              </a:rPr>
              <a:t>интересов у детей, проявления самостоятельности в их познавательно-речевом </a:t>
            </a:r>
            <a:r>
              <a:rPr lang="ru-RU" sz="3800" dirty="0" smtClean="0">
                <a:solidFill>
                  <a:prstClr val="black"/>
                </a:solidFill>
                <a:latin typeface="Times New Roman" panose="02020603050405020304" pitchFamily="18" charset="0"/>
                <a:cs typeface="Times New Roman" panose="02020603050405020304" pitchFamily="18" charset="0"/>
              </a:rPr>
              <a:t>развитии.</a:t>
            </a:r>
          </a:p>
          <a:p>
            <a:pPr marL="0" indent="0" algn="just">
              <a:buNone/>
            </a:pPr>
            <a:endParaRPr lang="ru-RU" sz="38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93182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146" y="-11847"/>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Объект 2"/>
          <p:cNvSpPr>
            <a:spLocks noGrp="1"/>
          </p:cNvSpPr>
          <p:nvPr>
            <p:ph idx="1"/>
          </p:nvPr>
        </p:nvSpPr>
        <p:spPr>
          <a:xfrm>
            <a:off x="457200" y="908720"/>
            <a:ext cx="8229600" cy="5688632"/>
          </a:xfrm>
        </p:spPr>
        <p:txBody>
          <a:bodyPr>
            <a:normAutofit fontScale="25000" lnSpcReduction="20000"/>
          </a:bodyPr>
          <a:lstStyle/>
          <a:p>
            <a:pPr marL="0" indent="0" algn="just">
              <a:buNone/>
            </a:pPr>
            <a:r>
              <a:rPr lang="ru-RU" sz="4400" dirty="0" smtClean="0">
                <a:latin typeface="Times New Roman" panose="02020603050405020304" pitchFamily="18" charset="0"/>
                <a:cs typeface="Times New Roman" panose="02020603050405020304" pitchFamily="18" charset="0"/>
              </a:rPr>
              <a:t>                </a:t>
            </a:r>
            <a:r>
              <a:rPr lang="ru-RU" sz="8000" dirty="0" smtClean="0">
                <a:latin typeface="Times New Roman" panose="02020603050405020304" pitchFamily="18" charset="0"/>
                <a:cs typeface="Times New Roman" panose="02020603050405020304" pitchFamily="18" charset="0"/>
              </a:rPr>
              <a:t>Основой </a:t>
            </a:r>
            <a:r>
              <a:rPr lang="ru-RU" sz="8000" dirty="0">
                <a:latin typeface="Times New Roman" panose="02020603050405020304" pitchFamily="18" charset="0"/>
                <a:cs typeface="Times New Roman" panose="02020603050405020304" pitchFamily="18" charset="0"/>
              </a:rPr>
              <a:t>мировосприятия трехлетнего ребенка является предметное содержание действительности, его мир - отдельные, конкретные, реальные предметы, объекты, явления. Ребенок познает мир по принципу: что вижу, с чем действую, то и познаю. Он смотрит на предметы, как бы с разных сторон; его интересуют их внешние (Что? Кто? Какой?) и внутренние характеристики (Для чего? Как?).</a:t>
            </a:r>
          </a:p>
          <a:p>
            <a:pPr marL="0" indent="0" algn="just">
              <a:buNone/>
            </a:pPr>
            <a:r>
              <a:rPr lang="ru-RU" sz="8000" dirty="0">
                <a:latin typeface="Times New Roman" panose="02020603050405020304" pitchFamily="18" charset="0"/>
                <a:cs typeface="Times New Roman" panose="02020603050405020304" pitchFamily="18" charset="0"/>
              </a:rPr>
              <a:t>          Дети четвёртого года жизни начинают устанавливать первые связи и зависимости (соотношение внешних и внутренних характеристик предмета), осознавать роль и значение предметов в жизни человека.</a:t>
            </a:r>
          </a:p>
          <a:p>
            <a:pPr marL="0" indent="0" algn="just">
              <a:buNone/>
            </a:pPr>
            <a:r>
              <a:rPr lang="ru-RU" sz="8000" dirty="0" smtClean="0">
                <a:latin typeface="Times New Roman" panose="02020603050405020304" pitchFamily="18" charset="0"/>
                <a:cs typeface="Times New Roman" panose="02020603050405020304" pitchFamily="18" charset="0"/>
              </a:rPr>
              <a:t>          Для </a:t>
            </a:r>
            <a:r>
              <a:rPr lang="ru-RU" sz="8000" dirty="0">
                <a:latin typeface="Times New Roman" panose="02020603050405020304" pitchFamily="18" charset="0"/>
                <a:cs typeface="Times New Roman" panose="02020603050405020304" pitchFamily="18" charset="0"/>
              </a:rPr>
              <a:t>младшего дошкольника характерен повышенный интерес ко всему, что происходит вокруг. </a:t>
            </a:r>
            <a:r>
              <a:rPr lang="ru-RU" sz="8000" dirty="0" smtClean="0">
                <a:latin typeface="Times New Roman" panose="02020603050405020304" pitchFamily="18" charset="0"/>
                <a:cs typeface="Times New Roman" panose="02020603050405020304" pitchFamily="18" charset="0"/>
              </a:rPr>
              <a:t>Благодаря </a:t>
            </a:r>
            <a:r>
              <a:rPr lang="ru-RU" sz="8000" dirty="0">
                <a:latin typeface="Times New Roman" panose="02020603050405020304" pitchFamily="18" charset="0"/>
                <a:cs typeface="Times New Roman" panose="02020603050405020304" pitchFamily="18" charset="0"/>
              </a:rPr>
              <a:t>познавательной активности ребенка происходит зарождение первичного образа </a:t>
            </a:r>
            <a:r>
              <a:rPr lang="ru-RU" sz="8000" dirty="0" smtClean="0">
                <a:latin typeface="Times New Roman" panose="02020603050405020304" pitchFamily="18" charset="0"/>
                <a:cs typeface="Times New Roman" panose="02020603050405020304" pitchFamily="18" charset="0"/>
              </a:rPr>
              <a:t>мира, который </a:t>
            </a:r>
            <a:r>
              <a:rPr lang="ru-RU" sz="8000" dirty="0">
                <a:latin typeface="Times New Roman" panose="02020603050405020304" pitchFamily="18" charset="0"/>
                <a:cs typeface="Times New Roman" panose="02020603050405020304" pitchFamily="18" charset="0"/>
              </a:rPr>
              <a:t>состоит из 3 компонентов:</a:t>
            </a:r>
          </a:p>
          <a:p>
            <a:r>
              <a:rPr lang="ru-RU" sz="8000" dirty="0">
                <a:latin typeface="Times New Roman" panose="02020603050405020304" pitchFamily="18" charset="0"/>
                <a:cs typeface="Times New Roman" panose="02020603050405020304" pitchFamily="18" charset="0"/>
              </a:rPr>
              <a:t>1. Познавательные процессы (восприятие, внимание, память, </a:t>
            </a:r>
            <a:r>
              <a:rPr lang="ru-RU" sz="8000" dirty="0" smtClean="0">
                <a:latin typeface="Times New Roman" panose="02020603050405020304" pitchFamily="18" charset="0"/>
                <a:cs typeface="Times New Roman" panose="02020603050405020304" pitchFamily="18" charset="0"/>
              </a:rPr>
              <a:t>воображение, мышление</a:t>
            </a:r>
            <a:r>
              <a:rPr lang="ru-RU" sz="8000" dirty="0">
                <a:latin typeface="Times New Roman" panose="02020603050405020304" pitchFamily="18" charset="0"/>
                <a:cs typeface="Times New Roman" panose="02020603050405020304" pitchFamily="18" charset="0"/>
              </a:rPr>
              <a:t>);</a:t>
            </a:r>
          </a:p>
          <a:p>
            <a:r>
              <a:rPr lang="ru-RU" sz="8000" dirty="0">
                <a:latin typeface="Times New Roman" panose="02020603050405020304" pitchFamily="18" charset="0"/>
                <a:cs typeface="Times New Roman" panose="02020603050405020304" pitchFamily="18" charset="0"/>
              </a:rPr>
              <a:t>2. Информация (опыт и достижения, накопленные человечеством на </a:t>
            </a:r>
            <a:r>
              <a:rPr lang="ru-RU" sz="8000" dirty="0" smtClean="0">
                <a:latin typeface="Times New Roman" panose="02020603050405020304" pitchFamily="18" charset="0"/>
                <a:cs typeface="Times New Roman" panose="02020603050405020304" pitchFamily="18" charset="0"/>
              </a:rPr>
              <a:t>пути познания </a:t>
            </a:r>
            <a:r>
              <a:rPr lang="ru-RU" sz="8000" dirty="0">
                <a:latin typeface="Times New Roman" panose="02020603050405020304" pitchFamily="18" charset="0"/>
                <a:cs typeface="Times New Roman" panose="02020603050405020304" pitchFamily="18" charset="0"/>
              </a:rPr>
              <a:t>мира);</a:t>
            </a:r>
          </a:p>
          <a:p>
            <a:r>
              <a:rPr lang="ru-RU" sz="8000" dirty="0">
                <a:latin typeface="Times New Roman" panose="02020603050405020304" pitchFamily="18" charset="0"/>
                <a:cs typeface="Times New Roman" panose="02020603050405020304" pitchFamily="18" charset="0"/>
              </a:rPr>
              <a:t>3. Отношение к миру (эмоциональная реакция на отдельные объекты, предметы, явления и события нашего мира).</a:t>
            </a:r>
          </a:p>
          <a:p>
            <a:pPr marL="0" indent="0">
              <a:buNone/>
            </a:pPr>
            <a:endParaRPr lang="ru-RU" dirty="0"/>
          </a:p>
        </p:txBody>
      </p:sp>
      <p:sp>
        <p:nvSpPr>
          <p:cNvPr id="5" name="Прямоугольник 4"/>
          <p:cNvSpPr/>
          <p:nvPr/>
        </p:nvSpPr>
        <p:spPr>
          <a:xfrm>
            <a:off x="683566" y="188640"/>
            <a:ext cx="7603685"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600" b="1" cap="none" spc="0" dirty="0" smtClean="0">
                <a:ln/>
                <a:solidFill>
                  <a:schemeClr val="accent3">
                    <a:lumMod val="75000"/>
                  </a:schemeClr>
                </a:solidFill>
                <a:effectLst/>
              </a:rPr>
              <a:t>Образ мира младшего дошкольника</a:t>
            </a:r>
            <a:endParaRPr lang="ru-RU" sz="3600" b="1" cap="none" spc="0" dirty="0">
              <a:ln/>
              <a:solidFill>
                <a:schemeClr val="accent3">
                  <a:lumMod val="75000"/>
                </a:schemeClr>
              </a:solidFill>
              <a:effectLst/>
            </a:endParaRPr>
          </a:p>
        </p:txBody>
      </p:sp>
    </p:spTree>
    <p:extLst>
      <p:ext uri="{BB962C8B-B14F-4D97-AF65-F5344CB8AC3E}">
        <p14:creationId xmlns:p14="http://schemas.microsoft.com/office/powerpoint/2010/main" val="393721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8641"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Объект 2"/>
          <p:cNvSpPr>
            <a:spLocks noGrp="1"/>
          </p:cNvSpPr>
          <p:nvPr>
            <p:ph idx="1"/>
          </p:nvPr>
        </p:nvSpPr>
        <p:spPr>
          <a:xfrm>
            <a:off x="457200" y="1196752"/>
            <a:ext cx="8229600" cy="5184576"/>
          </a:xfrm>
        </p:spPr>
        <p:txBody>
          <a:bodyPr>
            <a:normAutofit fontScale="62500" lnSpcReduction="20000"/>
          </a:bodyPr>
          <a:lstStyle/>
          <a:p>
            <a:pPr>
              <a:buFontTx/>
              <a:buChar char="-"/>
            </a:pPr>
            <a:r>
              <a:rPr lang="ru-RU" sz="4000" dirty="0" smtClean="0">
                <a:latin typeface="Times New Roman" panose="02020603050405020304" pitchFamily="18" charset="0"/>
                <a:cs typeface="Times New Roman" panose="02020603050405020304" pitchFamily="18" charset="0"/>
              </a:rPr>
              <a:t>методическая литература;</a:t>
            </a:r>
          </a:p>
          <a:p>
            <a:pPr>
              <a:buFontTx/>
              <a:buChar char="-"/>
            </a:pPr>
            <a:r>
              <a:rPr lang="ru-RU" sz="4000" dirty="0" smtClean="0">
                <a:latin typeface="Times New Roman" panose="02020603050405020304" pitchFamily="18" charset="0"/>
                <a:cs typeface="Times New Roman" panose="02020603050405020304" pitchFamily="18" charset="0"/>
              </a:rPr>
              <a:t>картотеки </a:t>
            </a:r>
            <a:r>
              <a:rPr lang="ru-RU" sz="4000" dirty="0">
                <a:latin typeface="Times New Roman" panose="02020603050405020304" pitchFamily="18" charset="0"/>
                <a:cs typeface="Times New Roman" panose="02020603050405020304" pitchFamily="18" charset="0"/>
              </a:rPr>
              <a:t>стихотворений, поговорок и пословиц, загадок, </a:t>
            </a:r>
            <a:r>
              <a:rPr lang="ru-RU" sz="4000" dirty="0" err="1" smtClean="0">
                <a:latin typeface="Times New Roman" panose="02020603050405020304" pitchFamily="18" charset="0"/>
                <a:cs typeface="Times New Roman" panose="02020603050405020304" pitchFamily="18" charset="0"/>
              </a:rPr>
              <a:t>потешек</a:t>
            </a:r>
            <a:r>
              <a:rPr lang="ru-RU" sz="4000" dirty="0" smtClean="0">
                <a:latin typeface="Times New Roman" panose="02020603050405020304" pitchFamily="18" charset="0"/>
                <a:cs typeface="Times New Roman" panose="02020603050405020304" pitchFamily="18" charset="0"/>
              </a:rPr>
              <a:t>;</a:t>
            </a:r>
          </a:p>
          <a:p>
            <a:pPr>
              <a:buFontTx/>
              <a:buChar char="-"/>
            </a:pPr>
            <a:r>
              <a:rPr lang="ru-RU" sz="4000" dirty="0" smtClean="0">
                <a:latin typeface="Times New Roman" panose="02020603050405020304" pitchFamily="18" charset="0"/>
                <a:cs typeface="Times New Roman" panose="02020603050405020304" pitchFamily="18" charset="0"/>
              </a:rPr>
              <a:t>картотека утренней гимнастики, физкультминутки и т.д.;</a:t>
            </a:r>
          </a:p>
          <a:p>
            <a:pPr>
              <a:buFontTx/>
              <a:buChar char="-"/>
            </a:pPr>
            <a:r>
              <a:rPr lang="ru-RU" sz="4000" dirty="0" smtClean="0">
                <a:latin typeface="Times New Roman" panose="02020603050405020304" pitchFamily="18" charset="0"/>
                <a:cs typeface="Times New Roman" panose="02020603050405020304" pitchFamily="18" charset="0"/>
              </a:rPr>
              <a:t>картотеки прогулок, опытов, экспериментов;</a:t>
            </a:r>
          </a:p>
          <a:p>
            <a:pPr>
              <a:buFontTx/>
              <a:buChar char="-"/>
            </a:pPr>
            <a:r>
              <a:rPr lang="ru-RU" sz="4000" dirty="0" smtClean="0">
                <a:latin typeface="Times New Roman" panose="02020603050405020304" pitchFamily="18" charset="0"/>
                <a:cs typeface="Times New Roman" panose="02020603050405020304" pitchFamily="18" charset="0"/>
              </a:rPr>
              <a:t>игры: дидактические, сюжетно-ролевые, подвижные, математические;</a:t>
            </a:r>
          </a:p>
          <a:p>
            <a:pPr>
              <a:buFontTx/>
              <a:buChar char="-"/>
            </a:pPr>
            <a:r>
              <a:rPr lang="ru-RU" sz="4000" dirty="0" smtClean="0">
                <a:latin typeface="Times New Roman" panose="02020603050405020304" pitchFamily="18" charset="0"/>
                <a:cs typeface="Times New Roman" panose="02020603050405020304" pitchFamily="18" charset="0"/>
              </a:rPr>
              <a:t>атрибуты для театрализованной деятельности.</a:t>
            </a:r>
          </a:p>
          <a:p>
            <a:pPr marL="0" indent="0" algn="just">
              <a:buNone/>
            </a:pPr>
            <a:r>
              <a:rPr lang="ru-RU" sz="3800" dirty="0" smtClean="0">
                <a:latin typeface="Times New Roman" panose="02020603050405020304" pitchFamily="18" charset="0"/>
                <a:cs typeface="Times New Roman" panose="02020603050405020304" pitchFamily="18" charset="0"/>
              </a:rPr>
              <a:t>     Учитывая</a:t>
            </a:r>
            <a:r>
              <a:rPr lang="ru-RU" sz="3800" dirty="0">
                <a:latin typeface="Times New Roman" panose="02020603050405020304" pitchFamily="18" charset="0"/>
                <a:cs typeface="Times New Roman" panose="02020603050405020304" pitchFamily="18" charset="0"/>
              </a:rPr>
              <a:t>, что у дошкольников преобладает наглядно – образное </a:t>
            </a:r>
            <a:r>
              <a:rPr lang="ru-RU" sz="3800" dirty="0" smtClean="0">
                <a:latin typeface="Times New Roman" panose="02020603050405020304" pitchFamily="18" charset="0"/>
                <a:cs typeface="Times New Roman" panose="02020603050405020304" pitchFamily="18" charset="0"/>
              </a:rPr>
              <a:t>мышление, необходимо </a:t>
            </a:r>
            <a:r>
              <a:rPr lang="ru-RU" sz="3800" dirty="0">
                <a:latin typeface="Times New Roman" panose="02020603050405020304" pitchFamily="18" charset="0"/>
                <a:cs typeface="Times New Roman" panose="02020603050405020304" pitchFamily="18" charset="0"/>
              </a:rPr>
              <a:t>широко </a:t>
            </a:r>
            <a:r>
              <a:rPr lang="ru-RU" sz="3800" dirty="0" smtClean="0">
                <a:latin typeface="Times New Roman" panose="02020603050405020304" pitchFamily="18" charset="0"/>
                <a:cs typeface="Times New Roman" panose="02020603050405020304" pitchFamily="18" charset="0"/>
              </a:rPr>
              <a:t>использовать </a:t>
            </a:r>
            <a:r>
              <a:rPr lang="ru-RU" sz="3800" dirty="0">
                <a:latin typeface="Times New Roman" panose="02020603050405020304" pitchFamily="18" charset="0"/>
                <a:cs typeface="Times New Roman" panose="02020603050405020304" pitchFamily="18" charset="0"/>
              </a:rPr>
              <a:t>наглядно – выставочный материал, игрушки, картины, натуральные предметы.  </a:t>
            </a:r>
            <a:r>
              <a:rPr lang="ru-RU" sz="3800" dirty="0" smtClean="0">
                <a:latin typeface="Times New Roman" panose="02020603050405020304" pitchFamily="18" charset="0"/>
                <a:cs typeface="Times New Roman" panose="02020603050405020304" pitchFamily="18" charset="0"/>
              </a:rPr>
              <a:t>А также специально организовывать </a:t>
            </a:r>
            <a:r>
              <a:rPr lang="ru-RU" sz="3800" dirty="0">
                <a:latin typeface="Times New Roman" panose="02020603050405020304" pitchFamily="18" charset="0"/>
                <a:cs typeface="Times New Roman" panose="02020603050405020304" pitchFamily="18" charset="0"/>
              </a:rPr>
              <a:t>ситуации, игры, которые способствуют повышению внимания, интереса к занятию и к речевой активности.  </a:t>
            </a:r>
            <a:endParaRPr lang="ru-RU" sz="3800" dirty="0" smtClean="0">
              <a:latin typeface="Times New Roman" panose="02020603050405020304" pitchFamily="18" charset="0"/>
              <a:cs typeface="Times New Roman" panose="02020603050405020304" pitchFamily="18" charset="0"/>
            </a:endParaRPr>
          </a:p>
          <a:p>
            <a:pPr marL="0" indent="0" algn="just">
              <a:buNone/>
            </a:pPr>
            <a:r>
              <a:rPr lang="ru-RU" sz="3600" dirty="0" smtClean="0">
                <a:latin typeface="Times New Roman" panose="02020603050405020304" pitchFamily="18" charset="0"/>
                <a:cs typeface="Times New Roman" panose="02020603050405020304" pitchFamily="18" charset="0"/>
              </a:rPr>
              <a:t>          </a:t>
            </a:r>
            <a:endParaRPr lang="ru-RU" dirty="0" smtClean="0"/>
          </a:p>
          <a:p>
            <a:pPr>
              <a:buFontTx/>
              <a:buChar char="-"/>
            </a:pPr>
            <a:endParaRPr lang="ru-RU" dirty="0"/>
          </a:p>
        </p:txBody>
      </p:sp>
      <p:sp>
        <p:nvSpPr>
          <p:cNvPr id="6" name="Прямоугольник 5"/>
          <p:cNvSpPr/>
          <p:nvPr/>
        </p:nvSpPr>
        <p:spPr>
          <a:xfrm>
            <a:off x="1124305" y="404664"/>
            <a:ext cx="6776407"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600" b="1" cap="none" spc="0" dirty="0" smtClean="0">
                <a:ln/>
                <a:solidFill>
                  <a:schemeClr val="accent3">
                    <a:lumMod val="75000"/>
                  </a:schemeClr>
                </a:solidFill>
                <a:effectLst/>
              </a:rPr>
              <a:t>Предметно-развивающая среда:</a:t>
            </a:r>
            <a:endParaRPr lang="ru-RU" sz="3600" b="1" cap="none" spc="0" dirty="0">
              <a:ln/>
              <a:solidFill>
                <a:schemeClr val="accent3">
                  <a:lumMod val="75000"/>
                </a:schemeClr>
              </a:solidFill>
              <a:effectLst/>
            </a:endParaRPr>
          </a:p>
        </p:txBody>
      </p:sp>
    </p:spTree>
    <p:extLst>
      <p:ext uri="{BB962C8B-B14F-4D97-AF65-F5344CB8AC3E}">
        <p14:creationId xmlns:p14="http://schemas.microsoft.com/office/powerpoint/2010/main" val="292066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0" y="-2719"/>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274638"/>
            <a:ext cx="8229600" cy="850106"/>
          </a:xfrm>
        </p:spPr>
        <p:txBody>
          <a:bodyPr>
            <a:normAutofit/>
          </a:bodyPr>
          <a:lstStyle/>
          <a:p>
            <a:r>
              <a:rPr lang="ru-RU" sz="2800" b="1" dirty="0" smtClean="0">
                <a:latin typeface="Times New Roman" panose="02020603050405020304" pitchFamily="18" charset="0"/>
                <a:cs typeface="Times New Roman" panose="02020603050405020304" pitchFamily="18" charset="0"/>
              </a:rPr>
              <a:t>Методическая литература</a:t>
            </a:r>
            <a:endParaRPr lang="ru-RU" sz="2800" b="1" dirty="0">
              <a:latin typeface="Times New Roman" panose="02020603050405020304" pitchFamily="18" charset="0"/>
              <a:cs typeface="Times New Roman" panose="02020603050405020304" pitchFamily="18" charset="0"/>
            </a:endParaRPr>
          </a:p>
        </p:txBody>
      </p:sp>
      <p:pic>
        <p:nvPicPr>
          <p:cNvPr id="1026" name="Picture 2" descr="C:\Users\ArtStudio\Downloads\cd64540323945831587f4db9cc4f35b1.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6818" t="1826" r="16482" b="1830"/>
          <a:stretch/>
        </p:blipFill>
        <p:spPr bwMode="auto">
          <a:xfrm>
            <a:off x="5076056" y="1204513"/>
            <a:ext cx="124629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rtStudio\Desktop\развитие речи презинтация\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l="24010" t="4863" r="22052" b="4308"/>
          <a:stretch/>
        </p:blipFill>
        <p:spPr bwMode="auto">
          <a:xfrm>
            <a:off x="3851920" y="3140968"/>
            <a:ext cx="1333643" cy="18001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sun9-31.userapi.com/impf/c851032/v851032658/1e951f/lpih0xSo6ic.jpg?size=473x604&amp;quality=96&amp;sign=9fabf9b0bbe309f059a325b5fdd9456e&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3253909"/>
            <a:ext cx="1409758" cy="180019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descr="https://cdn1.ozone.ru/multimedia/100568482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1" descr="https://cdn1.ozone.ru/multimedia/100568482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6" descr="https://forteacher.minemshop.ru/images/102090872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8" descr="https://forteacher.minemshop.ru/images/1020908722.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3" name="Picture 19" descr="C:\Users\ArtStudio\Downloads\10209087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1204513"/>
            <a:ext cx="1162629"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ArtStudio\Downloads\101958468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3212976"/>
            <a:ext cx="1254139" cy="180019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ArtStudio\Downloads\102215103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9052" y="1204513"/>
            <a:ext cx="126164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ArtStudio\Desktop\развитие речи презинтация\10238385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775" y="1204513"/>
            <a:ext cx="125888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0" y="-2719"/>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t>Дидактические игры</a:t>
            </a:r>
            <a:endParaRPr lang="ru-RU" dirty="0"/>
          </a:p>
        </p:txBody>
      </p:sp>
      <p:sp>
        <p:nvSpPr>
          <p:cNvPr id="3" name="Объект 2"/>
          <p:cNvSpPr>
            <a:spLocks noGrp="1"/>
          </p:cNvSpPr>
          <p:nvPr>
            <p:ph idx="1"/>
          </p:nvPr>
        </p:nvSpPr>
        <p:spPr>
          <a:xfrm>
            <a:off x="5004048" y="3212976"/>
            <a:ext cx="3682752" cy="2913187"/>
          </a:xfrm>
        </p:spPr>
        <p:txBody>
          <a:bodyPr/>
          <a:lstStyle/>
          <a:p>
            <a:pPr marL="0" indent="0">
              <a:buNone/>
            </a:pPr>
            <a:endParaRPr lang="ru-RU" dirty="0" smtClean="0"/>
          </a:p>
          <a:p>
            <a:pPr marL="0" indent="0">
              <a:buNone/>
            </a:pPr>
            <a:endParaRPr lang="ru-RU" dirty="0"/>
          </a:p>
          <a:p>
            <a:pPr marL="0" indent="0">
              <a:buNone/>
            </a:pPr>
            <a:endParaRPr lang="ru-RU" dirty="0"/>
          </a:p>
        </p:txBody>
      </p:sp>
      <p:pic>
        <p:nvPicPr>
          <p:cNvPr id="1030" name="Picture 6" descr="H:\Библиотека\Воспитатель\фото\Познавательное развитие\IMG_20220404_1748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24744"/>
            <a:ext cx="4104456" cy="30904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Библиотека\Воспитатель\фото\Познавательное развитие\IMG_20220404_17515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2" t="24595" r="1182" b="21117"/>
          <a:stretch/>
        </p:blipFill>
        <p:spPr bwMode="auto">
          <a:xfrm>
            <a:off x="6313" y="4241815"/>
            <a:ext cx="5059434" cy="20680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Библиотека\Воспитатель\фото\Познавательное развитие\IMG_20220404_1756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097183"/>
            <a:ext cx="4176464" cy="314463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Библиотека\Воспитатель\фото\Познавательное развитие\IMG_20220404_17570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915" b="16560"/>
          <a:stretch/>
        </p:blipFill>
        <p:spPr bwMode="auto">
          <a:xfrm>
            <a:off x="5016268" y="4357184"/>
            <a:ext cx="4082582" cy="195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7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tStudio\Desktop\развитие речи презинтация\1614762876_5-p-detskie-kartinki-dlya-fona-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50"/>
          <a:stretch/>
        </p:blipFill>
        <p:spPr bwMode="auto">
          <a:xfrm>
            <a:off x="9573"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Картотеки</a:t>
            </a:r>
            <a:endParaRPr lang="ru-RU" dirty="0"/>
          </a:p>
        </p:txBody>
      </p:sp>
      <p:pic>
        <p:nvPicPr>
          <p:cNvPr id="4099" name="Picture 3" descr="C:\Users\ArtStudio\Desktop\Стихи для заучивания\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0648"/>
            <a:ext cx="2364687" cy="3344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rtStudio\Downloads\hello_html_m2b2687d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3511958" y="985083"/>
            <a:ext cx="213922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rtStudio\Downloads\image_5f3f5cd733a7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37274"/>
            <a:ext cx="2441696"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9466" y="3573016"/>
            <a:ext cx="1992134"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Картотека стихов для заучивания</a:t>
            </a:r>
            <a:endParaRPr lang="ru-RU" sz="16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33100" y="3986045"/>
            <a:ext cx="1512168"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Картотека загадок</a:t>
            </a:r>
            <a:endParaRPr lang="ru-RU" sz="16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692948" y="3693658"/>
            <a:ext cx="1656184"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Картотека </a:t>
            </a:r>
            <a:r>
              <a:rPr lang="ru-RU" sz="1600" i="1" dirty="0" err="1" smtClean="0">
                <a:latin typeface="Times New Roman" panose="02020603050405020304" pitchFamily="18" charset="0"/>
                <a:cs typeface="Times New Roman" panose="02020603050405020304" pitchFamily="18" charset="0"/>
              </a:rPr>
              <a:t>потешек</a:t>
            </a:r>
            <a:endParaRPr lang="ru-RU" sz="1600" i="1" dirty="0">
              <a:latin typeface="Times New Roman" panose="02020603050405020304" pitchFamily="18" charset="0"/>
              <a:cs typeface="Times New Roman" panose="02020603050405020304" pitchFamily="18" charset="0"/>
            </a:endParaRPr>
          </a:p>
        </p:txBody>
      </p:sp>
      <p:pic>
        <p:nvPicPr>
          <p:cNvPr id="4103" name="Picture 7" descr="C:\Users\ArtStudio\Desktop\Стихи для заучивания\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099" y="4762411"/>
            <a:ext cx="2743001" cy="19291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26751" y="4453645"/>
            <a:ext cx="2869696" cy="338554"/>
          </a:xfrm>
          <a:prstGeom prst="rect">
            <a:avLst/>
          </a:prstGeom>
          <a:noFill/>
        </p:spPr>
        <p:txBody>
          <a:bodyPr wrap="none" rtlCol="0">
            <a:spAutoFit/>
          </a:bodyPr>
          <a:lstStyle/>
          <a:p>
            <a:pPr algn="ctr"/>
            <a:r>
              <a:rPr lang="ru-RU" sz="1600" i="1" dirty="0" smtClean="0">
                <a:latin typeface="Times New Roman" panose="02020603050405020304" pitchFamily="18" charset="0"/>
                <a:cs typeface="Times New Roman" panose="02020603050405020304" pitchFamily="18" charset="0"/>
              </a:rPr>
              <a:t>Картотека физкультминуток</a:t>
            </a:r>
            <a:endParaRPr lang="ru-RU" sz="1600" i="1" dirty="0">
              <a:latin typeface="Times New Roman" panose="02020603050405020304" pitchFamily="18" charset="0"/>
              <a:cs typeface="Times New Roman" panose="02020603050405020304" pitchFamily="18" charset="0"/>
            </a:endParaRPr>
          </a:p>
        </p:txBody>
      </p:sp>
      <p:pic>
        <p:nvPicPr>
          <p:cNvPr id="4104" name="Picture 8" descr="C:\Users\ArtStudio\Downloads\9f1357e51f1f40b6c905a3817826e3c0-800x.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212" t="5489" r="8249" b="35992"/>
          <a:stretch/>
        </p:blipFill>
        <p:spPr bwMode="auto">
          <a:xfrm>
            <a:off x="5183179" y="4653136"/>
            <a:ext cx="2234026" cy="2038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2164" y="4289593"/>
            <a:ext cx="2348876" cy="584775"/>
          </a:xfrm>
          <a:prstGeom prst="rect">
            <a:avLst/>
          </a:prstGeom>
          <a:noFill/>
        </p:spPr>
        <p:txBody>
          <a:bodyPr wrap="square" rtlCol="0">
            <a:spAutoFit/>
          </a:bodyPr>
          <a:lstStyle/>
          <a:p>
            <a:pPr algn="ctr"/>
            <a:r>
              <a:rPr lang="ru-RU" sz="1600" i="1" dirty="0" smtClean="0">
                <a:latin typeface="Times New Roman" panose="02020603050405020304" pitchFamily="18" charset="0"/>
                <a:cs typeface="Times New Roman" panose="02020603050405020304" pitchFamily="18" charset="0"/>
              </a:rPr>
              <a:t>Картотека игр с массажным шаром</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4616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1540</Words>
  <Application>Microsoft Office PowerPoint</Application>
  <PresentationFormat>Экран (4:3)</PresentationFormat>
  <Paragraphs>98</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Развитие речи младших дошкольников через </vt:lpstr>
      <vt:lpstr>Презентация PowerPoint</vt:lpstr>
      <vt:lpstr>Презентация PowerPoint</vt:lpstr>
      <vt:lpstr>Цель: развитие речи детей младшего дошкольного возраста посредством познавательной деятельности.</vt:lpstr>
      <vt:lpstr>Презентация PowerPoint</vt:lpstr>
      <vt:lpstr>Презентация PowerPoint</vt:lpstr>
      <vt:lpstr>Методическая литература</vt:lpstr>
      <vt:lpstr>Дидактические игры</vt:lpstr>
      <vt:lpstr>Картотеки</vt:lpstr>
      <vt:lpstr>Речь неразрывно связана с познанием. Исследования Л.С. Выготского, Л.А.Венгера, А.Г. Запорожца показывают, что познавательный интерес формируется более успешно при активной познавательной деятельности. Он проявляется в стремлении узнавать новое, выяснять непонятное о качествах, свойствах предметов, явлений действительности, в желании понять их сущность, найти между ними имеющиеся отношения и связи. </vt:lpstr>
      <vt:lpstr>Развитие речи детей младшего дошкольного возраста посредством  формирования целостной картины мира.</vt:lpstr>
      <vt:lpstr>  </vt:lpstr>
      <vt:lpstr>Наблюдение</vt:lpstr>
      <vt:lpstr>   </vt:lpstr>
      <vt:lpstr>Развитие речи детей младшего дошкольного возраста посредством познавательно-исследовательской деятельности.</vt:lpstr>
      <vt:lpstr>Презентация PowerPoint</vt:lpstr>
      <vt:lpstr>Развитие речи детей младшего дошкольного возраста посредством формирования элементарных математических представлений.</vt:lpstr>
      <vt:lpstr>Презентация PowerPoint</vt:lpstr>
      <vt:lpstr>  </vt:lpstr>
      <vt:lpstr>Выводы</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RePack by Diakov</cp:lastModifiedBy>
  <cp:revision>80</cp:revision>
  <dcterms:created xsi:type="dcterms:W3CDTF">2022-03-24T20:40:00Z</dcterms:created>
  <dcterms:modified xsi:type="dcterms:W3CDTF">2022-04-14T06:30:15Z</dcterms:modified>
</cp:coreProperties>
</file>