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8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71" r:id="rId11"/>
    <p:sldId id="269" r:id="rId12"/>
    <p:sldId id="270" r:id="rId13"/>
    <p:sldId id="265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2907-566A-419B-9B05-4A2C6A01610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7011F93-D90B-45AC-9162-1966E4DF9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34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2907-566A-419B-9B05-4A2C6A01610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7011F93-D90B-45AC-9162-1966E4DF9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062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2907-566A-419B-9B05-4A2C6A01610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7011F93-D90B-45AC-9162-1966E4DF9F2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8144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2907-566A-419B-9B05-4A2C6A01610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011F93-D90B-45AC-9162-1966E4DF9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600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2907-566A-419B-9B05-4A2C6A01610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011F93-D90B-45AC-9162-1966E4DF9F2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7417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2907-566A-419B-9B05-4A2C6A01610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011F93-D90B-45AC-9162-1966E4DF9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787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2907-566A-419B-9B05-4A2C6A01610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1F93-D90B-45AC-9162-1966E4DF9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738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2907-566A-419B-9B05-4A2C6A01610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1F93-D90B-45AC-9162-1966E4DF9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80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2907-566A-419B-9B05-4A2C6A01610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1F93-D90B-45AC-9162-1966E4DF9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1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2907-566A-419B-9B05-4A2C6A01610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7011F93-D90B-45AC-9162-1966E4DF9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12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2907-566A-419B-9B05-4A2C6A01610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7011F93-D90B-45AC-9162-1966E4DF9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36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2907-566A-419B-9B05-4A2C6A01610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7011F93-D90B-45AC-9162-1966E4DF9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49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2907-566A-419B-9B05-4A2C6A01610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1F93-D90B-45AC-9162-1966E4DF9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079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2907-566A-419B-9B05-4A2C6A01610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1F93-D90B-45AC-9162-1966E4DF9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2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2907-566A-419B-9B05-4A2C6A01610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1F93-D90B-45AC-9162-1966E4DF9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597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2907-566A-419B-9B05-4A2C6A01610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011F93-D90B-45AC-9162-1966E4DF9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36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02907-566A-419B-9B05-4A2C6A01610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7011F93-D90B-45AC-9162-1966E4DF9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81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3048000" y="230561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РАННЕЕ ВЫЯВЛЕНИЕ И ПРЕОДОЛЕНИЕ ОТКЛОНЕНИЙ В РАЗВИТИИ РЕЧИ ДЕТЕЙ МЛАДШЕГО ДОШКОЛЬНОГО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ВОЗРАСТА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16880" y="4552385"/>
            <a:ext cx="6096000" cy="99514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defTabSz="457200">
              <a:spcBef>
                <a:spcPts val="1000"/>
              </a:spcBef>
              <a:buClr>
                <a:srgbClr val="A53010"/>
              </a:buClr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УЧИТЕЛЯ-ЛОГОПЕДЫ: </a:t>
            </a:r>
          </a:p>
          <a:p>
            <a:pPr lvl="0" algn="r" defTabSz="457200">
              <a:spcBef>
                <a:spcPts val="1000"/>
              </a:spcBef>
              <a:buClr>
                <a:srgbClr val="A53010"/>
              </a:buClr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ШАТОХИНА Т.Н.</a:t>
            </a:r>
          </a:p>
          <a:p>
            <a:pPr lvl="0" algn="r" defTabSz="457200">
              <a:spcBef>
                <a:spcPts val="1000"/>
              </a:spcBef>
              <a:buClr>
                <a:srgbClr val="A53010"/>
              </a:buClr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ЛИШИНА Е.А.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39" y="1457008"/>
            <a:ext cx="7584313" cy="67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07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837127" y="1790163"/>
            <a:ext cx="40310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2400" b="1" u="sng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психолог </a:t>
            </a:r>
            <a:r>
              <a:rPr lang="ru-RU" sz="24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 работой по сенсорному развитию, развитию высших психических функций, становлению сознания, развитию воображения, совершенствованию эмоционально – волевой сферы.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431" y="1885184"/>
            <a:ext cx="5164428" cy="383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0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489398" y="1506828"/>
            <a:ext cx="47136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 </a:t>
            </a:r>
            <a:r>
              <a:rPr lang="ru-RU" sz="24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</a:t>
            </a:r>
            <a:r>
              <a:rPr lang="ru-RU" sz="24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дошкольников </a:t>
            </a:r>
            <a:r>
              <a:rPr lang="ru-RU" sz="24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неречевое </a:t>
            </a:r>
            <a:r>
              <a:rPr lang="ru-RU" sz="24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дыхание, чувство </a:t>
            </a:r>
            <a:r>
              <a:rPr lang="ru-RU" sz="24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ритма, </a:t>
            </a:r>
            <a:r>
              <a:rPr lang="ru-RU" sz="24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координацию движения, слуховое восприятие.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96" y="1506828"/>
            <a:ext cx="7130603" cy="481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9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43945" y="1094705"/>
            <a:ext cx="54863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2400" b="1" u="sng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физической </a:t>
            </a:r>
            <a:r>
              <a:rPr lang="ru-RU" sz="2400" b="1" u="sng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культуре </a:t>
            </a:r>
            <a:r>
              <a:rPr lang="ru-RU" sz="24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</a:t>
            </a:r>
            <a:r>
              <a:rPr lang="ru-RU" sz="24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</a:t>
            </a:r>
            <a:r>
              <a:rPr lang="ru-RU" sz="24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упражнения, регулирующие </a:t>
            </a:r>
            <a:r>
              <a:rPr lang="ru-RU" sz="24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и речевое дыхание; </a:t>
            </a:r>
            <a:r>
              <a:rPr lang="ru-RU" sz="24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синхронность </a:t>
            </a:r>
            <a:r>
              <a:rPr lang="ru-RU" sz="24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речевого и неречевого выдоха, его плавность и </a:t>
            </a:r>
            <a:r>
              <a:rPr lang="ru-RU" sz="24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развитие </a:t>
            </a:r>
            <a:r>
              <a:rPr lang="ru-RU" sz="24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общей и мелкой </a:t>
            </a:r>
            <a:r>
              <a:rPr lang="ru-RU" sz="24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20" y="2327148"/>
            <a:ext cx="4391695" cy="324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63639" y="1777285"/>
            <a:ext cx="58212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ранняя профилактика, выявление и устранение речевых нарушений имеют важную роль в правильном и здоровом развитии ребёнка, которое будет способствовать успешному преодолению нарушений речи и исключит различные проблемы и трудности в обучении.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861" y="1596980"/>
            <a:ext cx="4353059" cy="446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2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35785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558344" y="1028343"/>
            <a:ext cx="87318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— один из наиболее мощных факторов и стимулов развития ребенка. Речь выступает как средство регуляции психической деятельности и поведения, организует эмоциональные переживания.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 оказывает большое влияние на формирование личности, волевые качества, характер, взгляды, убеждения.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Наступает период, когда становится важно оценить, как ребенок говорит, слышит и понимает обращенную речь. Но бывает так, что время упущено, и проблема не уходит, формируется привычка неверного произношения. Период 2-4 лет – период активного становления речи ребенка, и здесь важно своевременно обнаружить имеющиеся проблемы и начать коррекцию.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03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1554051" y="1685372"/>
            <a:ext cx="82854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 причин, вызывающих </a:t>
            </a:r>
            <a:r>
              <a:rPr lang="ru-RU" sz="24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</a:t>
            </a:r>
            <a:r>
              <a:rPr lang="ru-RU" sz="2400" b="1" i="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отклонения, большое значение имеет влияние неблагоприятных социальных факторов – нарушение психологического климата в семье, когда наблюдаются либо завышенные требования к ребёнку (так, в 2 года ребёнка с задержкой речевого развития старательно обучают грамоте), либо заниженные – не используют возрастные возможности ребёнка. Довольно часто в семье не формируется потребность в речевом общении: ребёнок рано начинает смотреть телевизор, который не требует обратной речевой реакции, ребёнка понимают по его жестам, мимике, а иногда сами взрослые переходят на язык ребёнка, тем самым задерживая его развитие</a:t>
            </a:r>
            <a:r>
              <a:rPr lang="ru-RU" sz="2400" b="0" i="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885" y="4446431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2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25004" y="901521"/>
            <a:ext cx="528033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Овладение речью — один из основных показателей психического развития ребенка. Беспокойство должны вызывать дети, которые не пытаются заговорить в 2—2,5 года. Однако определенные предпосылки для неблагополучия в речевом развитии родители могут заметить и раньше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18" y="1905000"/>
            <a:ext cx="5422006" cy="371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1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11370" y="1712889"/>
            <a:ext cx="51000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осмысленные слова появляются у детей к концу первого года жизни (10-12 слов); в конце второго года жизни лексический состав составляет 300-400 слов; к трём годам - 1500 слов; к четырём - 1900; в пять лет - до 2000 - 2500, в шесть семь лет - до 3500- 4000 слов.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628" y="2369713"/>
            <a:ext cx="3168201" cy="401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8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2192000" cy="6980349"/>
          </a:xfrm>
        </p:spPr>
      </p:pic>
      <p:sp>
        <p:nvSpPr>
          <p:cNvPr id="5" name="Прямоугольник 4"/>
          <p:cNvSpPr/>
          <p:nvPr/>
        </p:nvSpPr>
        <p:spPr>
          <a:xfrm>
            <a:off x="991673" y="1687132"/>
            <a:ext cx="38894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красивой, грамотной речи - одна из главных образовательных задач в обучении детей дошкольного возраста. Но достижение этой цели – комплексная работа.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796" y="2794714"/>
            <a:ext cx="4919731" cy="31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0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159099" y="1582341"/>
            <a:ext cx="98394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деятельности учителя-логопеда ДОУ можно выделить следующие направления работы по профилактике речевых нарушений у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детей:</a:t>
            </a:r>
            <a:endParaRPr lang="ru-RU" sz="2400" b="1" u="sng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Развитие экспрессивной речи. </a:t>
            </a:r>
          </a:p>
          <a:p>
            <a:r>
              <a:rPr lang="ru-RU" sz="24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Развитие импрессивной речи. </a:t>
            </a:r>
          </a:p>
          <a:p>
            <a:r>
              <a:rPr lang="ru-RU" sz="24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Развитие общей моторики. </a:t>
            </a:r>
          </a:p>
          <a:p>
            <a:r>
              <a:rPr lang="ru-RU" sz="24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Развитие мелкой моторики. </a:t>
            </a:r>
          </a:p>
          <a:p>
            <a:r>
              <a:rPr lang="ru-RU" sz="24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Развитие слухового восприятия. </a:t>
            </a:r>
          </a:p>
          <a:p>
            <a:r>
              <a:rPr lang="ru-RU" sz="24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 Формирование элементарных математических представлений . </a:t>
            </a:r>
          </a:p>
          <a:p>
            <a:r>
              <a:rPr lang="ru-RU" sz="24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 Формирование навыков артикуляционной моторики. </a:t>
            </a:r>
          </a:p>
          <a:p>
            <a:r>
              <a:rPr lang="ru-RU" sz="24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 Развитие зрительного восприятия.  </a:t>
            </a:r>
          </a:p>
          <a:p>
            <a:r>
              <a:rPr lang="ru-RU" sz="24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 Формирование элементарных графических навыков.  </a:t>
            </a:r>
          </a:p>
          <a:p>
            <a:r>
              <a:rPr lang="ru-RU" sz="24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 Формирование просодических компонентов речи.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055" y="2529111"/>
            <a:ext cx="1867435" cy="188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8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584101" y="-495151"/>
            <a:ext cx="755989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профилактической работы учителя- логопеда ДОУ должны быть: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комплексности, заключающийся в медицинском и психолого-педагогическом воздействии на весь комплекс речевых и неречевых отклонений ребенка, основанном на согласованной деятельности всех специалистов (невропатолога, психолога, логопеда), родителей и воспитателей.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опоры на различные анализаторы, предполагающий участие в формировании высших психических функций зрительной, слуховой и двигательной функциональных систем.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этапности, обеспечивающий преемственность и непрерывность этапов профилактической работы.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учета зоны ближайшего развития, предполагающий предоставление ребенку заданий определенного уровня, выполнение которых возможно с дозированной помощью со стороны взрослого.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848" y="2820473"/>
            <a:ext cx="2807594" cy="26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9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06062" y="1264555"/>
            <a:ext cx="52030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педагогами</a:t>
            </a:r>
          </a:p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организованную образовательную деятельность по развитию речи, которая планируется совместно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учителем-логопедом,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контролирует речь детей на занятиях и в режимных моментах,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индивидуальную работу с детьми по заданию логопеда.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26" y="1506828"/>
            <a:ext cx="5975798" cy="464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1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204</TotalTime>
  <Words>546</Words>
  <Application>Microsoft Office PowerPoint</Application>
  <PresentationFormat>Широкоэкранный</PresentationFormat>
  <Paragraphs>41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№3 комбинированного вида»    РАННЕЕ ВЫЯВЛЕНИЕ И ПРЕОДОЛЕНИЕ ОТКЛОНЕНИЙ В РАЗВИТИИ РЕЧИ ДЕТЕЙ МЛАДШЕГО ДОШКОЛЬНОГО ВОЗРАСТА РРР</dc:title>
  <dc:creator>PC</dc:creator>
  <cp:lastModifiedBy>PC</cp:lastModifiedBy>
  <cp:revision>19</cp:revision>
  <dcterms:created xsi:type="dcterms:W3CDTF">2022-04-20T17:07:57Z</dcterms:created>
  <dcterms:modified xsi:type="dcterms:W3CDTF">2022-04-21T18:33:46Z</dcterms:modified>
</cp:coreProperties>
</file>